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5"/>
  </p:notesMasterIdLst>
  <p:sldIdLst>
    <p:sldId id="256" r:id="rId2"/>
    <p:sldId id="258" r:id="rId3"/>
    <p:sldId id="261" r:id="rId4"/>
    <p:sldId id="262" r:id="rId5"/>
    <p:sldId id="260" r:id="rId6"/>
    <p:sldId id="301" r:id="rId7"/>
    <p:sldId id="263" r:id="rId8"/>
    <p:sldId id="311" r:id="rId9"/>
    <p:sldId id="302" r:id="rId10"/>
    <p:sldId id="312" r:id="rId11"/>
    <p:sldId id="313" r:id="rId12"/>
    <p:sldId id="304" r:id="rId13"/>
    <p:sldId id="314" r:id="rId14"/>
    <p:sldId id="327" r:id="rId15"/>
    <p:sldId id="326" r:id="rId16"/>
    <p:sldId id="329" r:id="rId17"/>
    <p:sldId id="330" r:id="rId18"/>
    <p:sldId id="305" r:id="rId19"/>
    <p:sldId id="315" r:id="rId20"/>
    <p:sldId id="318" r:id="rId21"/>
    <p:sldId id="319" r:id="rId22"/>
    <p:sldId id="316" r:id="rId23"/>
    <p:sldId id="320" r:id="rId24"/>
    <p:sldId id="321" r:id="rId25"/>
    <p:sldId id="322" r:id="rId26"/>
    <p:sldId id="323" r:id="rId27"/>
    <p:sldId id="328" r:id="rId28"/>
    <p:sldId id="307" r:id="rId29"/>
    <p:sldId id="308" r:id="rId30"/>
    <p:sldId id="331" r:id="rId31"/>
    <p:sldId id="332" r:id="rId32"/>
    <p:sldId id="333" r:id="rId33"/>
    <p:sldId id="334" r:id="rId34"/>
    <p:sldId id="335" r:id="rId35"/>
    <p:sldId id="336" r:id="rId36"/>
    <p:sldId id="337" r:id="rId37"/>
    <p:sldId id="338" r:id="rId38"/>
    <p:sldId id="259" r:id="rId39"/>
    <p:sldId id="309" r:id="rId40"/>
    <p:sldId id="310" r:id="rId41"/>
    <p:sldId id="324" r:id="rId42"/>
    <p:sldId id="325" r:id="rId43"/>
    <p:sldId id="280" r:id="rId44"/>
  </p:sldIdLst>
  <p:sldSz cx="9144000" cy="5143500" type="screen16x9"/>
  <p:notesSz cx="6858000" cy="9144000"/>
  <p:embeddedFontLst>
    <p:embeddedFont>
      <p:font typeface="Lato" panose="020F0502020204030203" pitchFamily="34" charset="77"/>
      <p:regular r:id="rId46"/>
      <p:bold r:id="rId47"/>
      <p:italic r:id="rId48"/>
      <p:boldItalic r:id="rId49"/>
    </p:embeddedFont>
    <p:embeddedFont>
      <p:font typeface="Pompiere" panose="02000000000000000000" pitchFamily="2" charset="77"/>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C4E317-4085-432F-9427-BA20B6B193F1}">
  <a:tblStyle styleId="{29C4E317-4085-432F-9427-BA20B6B193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1"/>
    <p:restoredTop sz="94637"/>
  </p:normalViewPr>
  <p:slideViewPr>
    <p:cSldViewPr snapToGrid="0" snapToObjects="1">
      <p:cViewPr>
        <p:scale>
          <a:sx n="94" d="100"/>
          <a:sy n="94" d="100"/>
        </p:scale>
        <p:origin x="1480" y="6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8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7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4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147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5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1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5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92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5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9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75e1790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75e179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58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27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58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5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59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358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84951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3080124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1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2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48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055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85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34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87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30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794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01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d75e179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d75e179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22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41cc00f87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41cc00f87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713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41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6502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d75e1790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d75e1790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41cc00f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41cc00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9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4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82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41300" y="3601625"/>
            <a:ext cx="5261400" cy="43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a:off x="-2" y="1"/>
            <a:ext cx="2501209" cy="2162717"/>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97288" y="2678578"/>
            <a:ext cx="1220170" cy="1922041"/>
            <a:chOff x="197288" y="2678578"/>
            <a:chExt cx="1220170" cy="1922041"/>
          </a:xfrm>
        </p:grpSpPr>
        <p:sp>
          <p:nvSpPr>
            <p:cNvPr id="13" name="Google Shape;13;p2"/>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8632900" y="329525"/>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33450" y="3811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7100" y="35782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58850" y="403962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_1">
    <p:spTree>
      <p:nvGrpSpPr>
        <p:cNvPr id="1" name="Shape 252"/>
        <p:cNvGrpSpPr/>
        <p:nvPr/>
      </p:nvGrpSpPr>
      <p:grpSpPr>
        <a:xfrm>
          <a:off x="0" y="0"/>
          <a:ext cx="0" cy="0"/>
          <a:chOff x="0" y="0"/>
          <a:chExt cx="0" cy="0"/>
        </a:xfrm>
      </p:grpSpPr>
      <p:sp>
        <p:nvSpPr>
          <p:cNvPr id="253" name="Google Shape;253;p26"/>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2406900" y="1582925"/>
            <a:ext cx="43302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2406900" y="2216250"/>
            <a:ext cx="4330200" cy="14331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p:nvPr/>
        </p:nvSpPr>
        <p:spPr>
          <a:xfrm flipH="1">
            <a:off x="8" y="2726202"/>
            <a:ext cx="2795640" cy="2417303"/>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26600" y="1863725"/>
            <a:ext cx="173100" cy="173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835875" y="4712350"/>
            <a:ext cx="348000" cy="34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8370425" y="41912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043800" y="13197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9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374800" y="1340150"/>
            <a:ext cx="4394400" cy="13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3"/>
          <p:cNvSpPr/>
          <p:nvPr/>
        </p:nvSpPr>
        <p:spPr>
          <a:xfrm rot="5400000">
            <a:off x="-274662" y="1358773"/>
            <a:ext cx="4059285" cy="3510041"/>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605100" y="41740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461000" y="46095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461000" y="202200"/>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16102" y="284775"/>
            <a:ext cx="368400" cy="36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06300" y="1413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922975" y="3239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2143621" y="3155375"/>
            <a:ext cx="4859100" cy="556200"/>
          </a:xfrm>
          <a:prstGeom prst="rect">
            <a:avLst/>
          </a:prstGeom>
        </p:spPr>
        <p:txBody>
          <a:bodyPr spcFirstLastPara="1" wrap="square" lIns="91425" tIns="91425" rIns="91425" bIns="91425" anchor="ctr" anchorCtr="0">
            <a:noAutofit/>
          </a:bodyPr>
          <a:lstStyle>
            <a:lvl1pPr lvl="0" algn="r">
              <a:spcBef>
                <a:spcPts val="0"/>
              </a:spcBef>
              <a:spcAft>
                <a:spcPts val="0"/>
              </a:spcAft>
              <a:buSzPts val="2200"/>
              <a:buNone/>
              <a:defRPr sz="19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5" name="Google Shape;65;p8"/>
          <p:cNvSpPr txBox="1">
            <a:spLocks noGrp="1"/>
          </p:cNvSpPr>
          <p:nvPr>
            <p:ph type="subTitle" idx="1"/>
          </p:nvPr>
        </p:nvSpPr>
        <p:spPr>
          <a:xfrm>
            <a:off x="2141300" y="1603900"/>
            <a:ext cx="4859100" cy="1277100"/>
          </a:xfrm>
          <a:prstGeom prst="rect">
            <a:avLst/>
          </a:prstGeom>
        </p:spPr>
        <p:txBody>
          <a:bodyPr spcFirstLastPara="1" wrap="square" lIns="91425" tIns="91425" rIns="91425" bIns="91425" anchor="b" anchorCtr="0">
            <a:noAutofit/>
          </a:bodyPr>
          <a:lstStyle>
            <a:lvl1pPr lvl="0" algn="r">
              <a:spcBef>
                <a:spcPts val="0"/>
              </a:spcBef>
              <a:spcAft>
                <a:spcPts val="0"/>
              </a:spcAft>
              <a:buSzPts val="1600"/>
              <a:buNone/>
              <a:defRPr sz="21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66" name="Google Shape;66;p8"/>
          <p:cNvSpPr/>
          <p:nvPr/>
        </p:nvSpPr>
        <p:spPr>
          <a:xfrm>
            <a:off x="-26675" y="-20602"/>
            <a:ext cx="2613705" cy="2572422"/>
          </a:xfrm>
          <a:custGeom>
            <a:avLst/>
            <a:gdLst/>
            <a:ahLst/>
            <a:cxnLst/>
            <a:rect l="l" t="t" r="r" b="b"/>
            <a:pathLst>
              <a:path w="51029" h="50223" extrusionOk="0">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7000374" y="3289959"/>
            <a:ext cx="2143649" cy="185354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rot="-4820842">
            <a:off x="7155469" y="18127"/>
            <a:ext cx="887797" cy="1398479"/>
            <a:chOff x="197288" y="2678578"/>
            <a:chExt cx="1220170" cy="1922041"/>
          </a:xfrm>
        </p:grpSpPr>
        <p:sp>
          <p:nvSpPr>
            <p:cNvPr id="69" name="Google Shape;69;p8"/>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p:nvPr/>
        </p:nvSpPr>
        <p:spPr>
          <a:xfrm>
            <a:off x="4187900" y="465760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430725" y="2360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62525" y="3399651"/>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776300" y="287225"/>
            <a:ext cx="363600" cy="36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024233" y="3528580"/>
            <a:ext cx="2239200" cy="2150748"/>
            <a:chOff x="995933" y="3538005"/>
            <a:chExt cx="2239200" cy="2150748"/>
          </a:xfrm>
        </p:grpSpPr>
        <p:sp>
          <p:nvSpPr>
            <p:cNvPr id="76" name="Google Shape;76;p8"/>
            <p:cNvSpPr/>
            <p:nvPr/>
          </p:nvSpPr>
          <p:spPr>
            <a:xfrm rot="-134995" flipH="1">
              <a:off x="1026594" y="4038286"/>
              <a:ext cx="2177879" cy="16083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8100000">
              <a:off x="2301505" y="3691321"/>
              <a:ext cx="688275" cy="614739"/>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7"/>
        <p:cNvGrpSpPr/>
        <p:nvPr/>
      </p:nvGrpSpPr>
      <p:grpSpPr>
        <a:xfrm>
          <a:off x="0" y="0"/>
          <a:ext cx="0" cy="0"/>
          <a:chOff x="0" y="0"/>
          <a:chExt cx="0" cy="0"/>
        </a:xfrm>
      </p:grpSpPr>
      <p:sp>
        <p:nvSpPr>
          <p:cNvPr id="98" name="Google Shape;98;p13"/>
          <p:cNvSpPr/>
          <p:nvPr/>
        </p:nvSpPr>
        <p:spPr>
          <a:xfrm>
            <a:off x="8733798" y="3291823"/>
            <a:ext cx="159600" cy="15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273766">
            <a:off x="-241601" y="149001"/>
            <a:ext cx="8847138" cy="53614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3"/>
          <p:cNvSpPr txBox="1">
            <a:spLocks noGrp="1"/>
          </p:cNvSpPr>
          <p:nvPr>
            <p:ph type="title" idx="2"/>
          </p:nvPr>
        </p:nvSpPr>
        <p:spPr>
          <a:xfrm>
            <a:off x="1556125" y="2071672"/>
            <a:ext cx="2866200" cy="489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13"/>
          <p:cNvSpPr txBox="1">
            <a:spLocks noGrp="1"/>
          </p:cNvSpPr>
          <p:nvPr>
            <p:ph type="title" idx="3" hasCustomPrompt="1"/>
          </p:nvPr>
        </p:nvSpPr>
        <p:spPr>
          <a:xfrm>
            <a:off x="71322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155612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3"/>
          <p:cNvSpPr txBox="1">
            <a:spLocks noGrp="1"/>
          </p:cNvSpPr>
          <p:nvPr>
            <p:ph type="title" idx="5" hasCustomPrompt="1"/>
          </p:nvPr>
        </p:nvSpPr>
        <p:spPr>
          <a:xfrm>
            <a:off x="71322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title" idx="6"/>
          </p:nvPr>
        </p:nvSpPr>
        <p:spPr>
          <a:xfrm>
            <a:off x="5354375" y="2069027"/>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3"/>
          <p:cNvSpPr txBox="1">
            <a:spLocks noGrp="1"/>
          </p:cNvSpPr>
          <p:nvPr>
            <p:ph type="title" idx="7" hasCustomPrompt="1"/>
          </p:nvPr>
        </p:nvSpPr>
        <p:spPr>
          <a:xfrm>
            <a:off x="451147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3"/>
          <p:cNvSpPr txBox="1">
            <a:spLocks noGrp="1"/>
          </p:cNvSpPr>
          <p:nvPr>
            <p:ph type="title" idx="8"/>
          </p:nvPr>
        </p:nvSpPr>
        <p:spPr>
          <a:xfrm>
            <a:off x="535437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9" hasCustomPrompt="1"/>
          </p:nvPr>
        </p:nvSpPr>
        <p:spPr>
          <a:xfrm>
            <a:off x="451147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556100" y="2408875"/>
            <a:ext cx="21054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1" name="Google Shape;111;p13"/>
          <p:cNvSpPr txBox="1">
            <a:spLocks noGrp="1"/>
          </p:cNvSpPr>
          <p:nvPr>
            <p:ph type="subTitle" idx="13"/>
          </p:nvPr>
        </p:nvSpPr>
        <p:spPr>
          <a:xfrm>
            <a:off x="1556100" y="37563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2" name="Google Shape;112;p13"/>
          <p:cNvSpPr txBox="1">
            <a:spLocks noGrp="1"/>
          </p:cNvSpPr>
          <p:nvPr>
            <p:ph type="subTitle" idx="14"/>
          </p:nvPr>
        </p:nvSpPr>
        <p:spPr>
          <a:xfrm>
            <a:off x="5354375" y="241242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15"/>
          </p:nvPr>
        </p:nvSpPr>
        <p:spPr>
          <a:xfrm>
            <a:off x="5354375" y="3759351"/>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p:nvPr/>
        </p:nvSpPr>
        <p:spPr>
          <a:xfrm>
            <a:off x="6391550" y="1603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6"/>
          <p:cNvSpPr txBox="1">
            <a:spLocks noGrp="1"/>
          </p:cNvSpPr>
          <p:nvPr>
            <p:ph type="title" idx="2"/>
          </p:nvPr>
        </p:nvSpPr>
        <p:spPr>
          <a:xfrm>
            <a:off x="1088212"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16"/>
          <p:cNvSpPr txBox="1">
            <a:spLocks noGrp="1"/>
          </p:cNvSpPr>
          <p:nvPr>
            <p:ph type="subTitle" idx="1"/>
          </p:nvPr>
        </p:nvSpPr>
        <p:spPr>
          <a:xfrm>
            <a:off x="1088212"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 name="Google Shape;149;p16"/>
          <p:cNvSpPr txBox="1">
            <a:spLocks noGrp="1"/>
          </p:cNvSpPr>
          <p:nvPr>
            <p:ph type="title" idx="3"/>
          </p:nvPr>
        </p:nvSpPr>
        <p:spPr>
          <a:xfrm>
            <a:off x="1088212"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0" name="Google Shape;150;p16"/>
          <p:cNvSpPr txBox="1">
            <a:spLocks noGrp="1"/>
          </p:cNvSpPr>
          <p:nvPr>
            <p:ph type="subTitle" idx="4"/>
          </p:nvPr>
        </p:nvSpPr>
        <p:spPr>
          <a:xfrm>
            <a:off x="1088212"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1" name="Google Shape;151;p16"/>
          <p:cNvSpPr txBox="1">
            <a:spLocks noGrp="1"/>
          </p:cNvSpPr>
          <p:nvPr>
            <p:ph type="title" idx="5"/>
          </p:nvPr>
        </p:nvSpPr>
        <p:spPr>
          <a:xfrm>
            <a:off x="5188110"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6"/>
          <p:cNvSpPr txBox="1">
            <a:spLocks noGrp="1"/>
          </p:cNvSpPr>
          <p:nvPr>
            <p:ph type="subTitle" idx="6"/>
          </p:nvPr>
        </p:nvSpPr>
        <p:spPr>
          <a:xfrm>
            <a:off x="5188110"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 name="Google Shape;153;p16"/>
          <p:cNvSpPr txBox="1">
            <a:spLocks noGrp="1"/>
          </p:cNvSpPr>
          <p:nvPr>
            <p:ph type="title" idx="7"/>
          </p:nvPr>
        </p:nvSpPr>
        <p:spPr>
          <a:xfrm>
            <a:off x="5188110"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16"/>
          <p:cNvSpPr txBox="1">
            <a:spLocks noGrp="1"/>
          </p:cNvSpPr>
          <p:nvPr>
            <p:ph type="subTitle" idx="8"/>
          </p:nvPr>
        </p:nvSpPr>
        <p:spPr>
          <a:xfrm>
            <a:off x="5188110"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16"/>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258300" y="48244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75600" y="17826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8686225" y="152847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713225" y="2320150"/>
            <a:ext cx="3306000" cy="1432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9"/>
          <p:cNvSpPr/>
          <p:nvPr/>
        </p:nvSpPr>
        <p:spPr>
          <a:xfrm rot="10800000">
            <a:off x="8" y="-3"/>
            <a:ext cx="2520464" cy="217936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350" y="2746150"/>
            <a:ext cx="394500" cy="39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742925" y="4787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68175" y="19737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8746100" y="1800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3"/>
        <p:cNvGrpSpPr/>
        <p:nvPr/>
      </p:nvGrpSpPr>
      <p:grpSpPr>
        <a:xfrm>
          <a:off x="0" y="0"/>
          <a:ext cx="0" cy="0"/>
          <a:chOff x="0" y="0"/>
          <a:chExt cx="0" cy="0"/>
        </a:xfrm>
      </p:grpSpPr>
      <p:sp>
        <p:nvSpPr>
          <p:cNvPr id="244" name="Google Shape;244;p25"/>
          <p:cNvSpPr/>
          <p:nvPr/>
        </p:nvSpPr>
        <p:spPr>
          <a:xfrm rot="-152789" flipH="1">
            <a:off x="3833555" y="423896"/>
            <a:ext cx="5455788" cy="49116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title"/>
          </p:nvPr>
        </p:nvSpPr>
        <p:spPr>
          <a:xfrm>
            <a:off x="4112600" y="827425"/>
            <a:ext cx="3956100" cy="77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5"/>
          <p:cNvSpPr txBox="1">
            <a:spLocks noGrp="1"/>
          </p:cNvSpPr>
          <p:nvPr>
            <p:ph type="subTitle" idx="1"/>
          </p:nvPr>
        </p:nvSpPr>
        <p:spPr>
          <a:xfrm>
            <a:off x="4112600" y="1604125"/>
            <a:ext cx="3956100" cy="114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7" name="Google Shape;247;p25"/>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4683500" y="3572625"/>
            <a:ext cx="3385200" cy="6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lt1"/>
                </a:solidFill>
                <a:latin typeface="Lato"/>
                <a:ea typeface="Lato"/>
                <a:cs typeface="Lato"/>
                <a:sym typeface="Lato"/>
              </a:rPr>
              <a:t>CREDITS</a:t>
            </a:r>
            <a:r>
              <a:rPr lang="en" sz="1200">
                <a:solidFill>
                  <a:schemeClr val="lt1"/>
                </a:solidFill>
                <a:latin typeface="Lato"/>
                <a:ea typeface="Lato"/>
                <a:cs typeface="Lato"/>
                <a:sym typeface="Lato"/>
              </a:rPr>
              <a:t>: This presentation template was created by </a:t>
            </a:r>
            <a:r>
              <a:rPr lang="en" sz="1200" b="1">
                <a:solidFill>
                  <a:schemeClr val="lt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lt1"/>
                </a:solidFill>
                <a:latin typeface="Lato"/>
                <a:ea typeface="Lato"/>
                <a:cs typeface="Lato"/>
                <a:sym typeface="Lato"/>
              </a:rPr>
              <a:t>,</a:t>
            </a:r>
            <a:r>
              <a:rPr lang="en" sz="1200">
                <a:solidFill>
                  <a:schemeClr val="lt1"/>
                </a:solidFill>
                <a:latin typeface="Lato"/>
                <a:ea typeface="Lato"/>
                <a:cs typeface="Lato"/>
                <a:sym typeface="Lato"/>
              </a:rPr>
              <a:t> including icons by </a:t>
            </a:r>
            <a:r>
              <a:rPr lang="en" sz="12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a:ea typeface="Lato"/>
                <a:cs typeface="Lato"/>
                <a:sym typeface="Lato"/>
              </a:rPr>
              <a:t> and infographics &amp; images by </a:t>
            </a:r>
            <a:r>
              <a:rPr lang="en" sz="12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1pPr>
            <a:lvl2pPr lvl="1">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2pPr>
            <a:lvl3pPr lvl="2">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3pPr>
            <a:lvl4pPr lvl="3">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4pPr>
            <a:lvl5pPr lvl="4">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5pPr>
            <a:lvl6pPr lvl="5">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6pPr>
            <a:lvl7pPr lvl="6">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7pPr>
            <a:lvl8pPr lvl="7">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8pPr>
            <a:lvl9pPr lvl="8">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65" r:id="rId8"/>
    <p:sldLayoutId id="2147483671" r:id="rId9"/>
    <p:sldLayoutId id="2147483672"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LiyanaRoslie/ds-keyword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nnpastushko/towards-data-science-articles-dataset-20102021"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andrewmvd/data-scientist-job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p:nvPr/>
        </p:nvSpPr>
        <p:spPr>
          <a:xfrm rot="-475456">
            <a:off x="1823075" y="936832"/>
            <a:ext cx="5503250" cy="46517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dk2"/>
                </a:solidFill>
              </a:rPr>
              <a:t>Capstone Project </a:t>
            </a:r>
            <a:br>
              <a:rPr lang="en" sz="7200" dirty="0">
                <a:solidFill>
                  <a:schemeClr val="dk2"/>
                </a:solidFill>
              </a:rPr>
            </a:br>
            <a:r>
              <a:rPr lang="en" sz="3900" dirty="0"/>
              <a:t>Liyana Roslie</a:t>
            </a:r>
            <a:endParaRPr sz="3900" dirty="0"/>
          </a:p>
        </p:txBody>
      </p:sp>
      <p:sp>
        <p:nvSpPr>
          <p:cNvPr id="267" name="Google Shape;267;p29"/>
          <p:cNvSpPr txBox="1">
            <a:spLocks noGrp="1"/>
          </p:cNvSpPr>
          <p:nvPr>
            <p:ph type="subTitle" idx="1"/>
          </p:nvPr>
        </p:nvSpPr>
        <p:spPr>
          <a:xfrm>
            <a:off x="1941300" y="3753750"/>
            <a:ext cx="5261400" cy="4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important keywords in Data Science Industry</a:t>
            </a:r>
            <a:endParaRPr dirty="0"/>
          </a:p>
        </p:txBody>
      </p:sp>
      <p:grpSp>
        <p:nvGrpSpPr>
          <p:cNvPr id="268" name="Google Shape;268;p29"/>
          <p:cNvGrpSpPr/>
          <p:nvPr/>
        </p:nvGrpSpPr>
        <p:grpSpPr>
          <a:xfrm>
            <a:off x="7546121" y="873735"/>
            <a:ext cx="1918327" cy="2967327"/>
            <a:chOff x="7546121" y="873735"/>
            <a:chExt cx="1918327" cy="2967327"/>
          </a:xfrm>
        </p:grpSpPr>
        <p:grpSp>
          <p:nvGrpSpPr>
            <p:cNvPr id="269" name="Google Shape;269;p29"/>
            <p:cNvGrpSpPr/>
            <p:nvPr/>
          </p:nvGrpSpPr>
          <p:grpSpPr>
            <a:xfrm>
              <a:off x="7546121" y="873735"/>
              <a:ext cx="847734" cy="1653022"/>
              <a:chOff x="5707511" y="544911"/>
              <a:chExt cx="312852" cy="610039"/>
            </a:xfrm>
          </p:grpSpPr>
          <p:sp>
            <p:nvSpPr>
              <p:cNvPr id="270" name="Google Shape;270;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rot="2501542">
              <a:off x="8174333" y="2115451"/>
              <a:ext cx="847732" cy="1653017"/>
              <a:chOff x="5707511" y="544911"/>
              <a:chExt cx="312852" cy="610039"/>
            </a:xfrm>
          </p:grpSpPr>
          <p:sp>
            <p:nvSpPr>
              <p:cNvPr id="276" name="Google Shape;276;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ARTICLE DATASET OVERVIEW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03433FC-AE84-864A-BFE3-4EB2ADEF53D0}"/>
              </a:ext>
            </a:extLst>
          </p:cNvPr>
          <p:cNvPicPr>
            <a:picLocks noChangeAspect="1"/>
          </p:cNvPicPr>
          <p:nvPr/>
        </p:nvPicPr>
        <p:blipFill>
          <a:blip r:embed="rId3"/>
          <a:stretch>
            <a:fillRect/>
          </a:stretch>
        </p:blipFill>
        <p:spPr>
          <a:xfrm>
            <a:off x="875975" y="1814313"/>
            <a:ext cx="5913120" cy="2179892"/>
          </a:xfrm>
          <a:prstGeom prst="rect">
            <a:avLst/>
          </a:prstGeom>
        </p:spPr>
      </p:pic>
      <p:pic>
        <p:nvPicPr>
          <p:cNvPr id="6" name="Picture 5">
            <a:extLst>
              <a:ext uri="{FF2B5EF4-FFF2-40B4-BE49-F238E27FC236}">
                <a16:creationId xmlns:a16="http://schemas.microsoft.com/office/drawing/2014/main" id="{3AE50460-2215-D140-8AE4-700956BCDA9E}"/>
              </a:ext>
            </a:extLst>
          </p:cNvPr>
          <p:cNvPicPr>
            <a:picLocks noChangeAspect="1"/>
          </p:cNvPicPr>
          <p:nvPr/>
        </p:nvPicPr>
        <p:blipFill>
          <a:blip r:embed="rId4"/>
          <a:stretch>
            <a:fillRect/>
          </a:stretch>
        </p:blipFill>
        <p:spPr>
          <a:xfrm>
            <a:off x="6800659" y="1804153"/>
            <a:ext cx="2120440" cy="2179892"/>
          </a:xfrm>
          <a:prstGeom prst="rect">
            <a:avLst/>
          </a:prstGeom>
        </p:spPr>
      </p:pic>
      <p:sp>
        <p:nvSpPr>
          <p:cNvPr id="13" name="Oval 12">
            <a:extLst>
              <a:ext uri="{FF2B5EF4-FFF2-40B4-BE49-F238E27FC236}">
                <a16:creationId xmlns:a16="http://schemas.microsoft.com/office/drawing/2014/main" id="{06F3AF93-8F94-7B47-9785-B3C40E0B2AEA}"/>
              </a:ext>
            </a:extLst>
          </p:cNvPr>
          <p:cNvSpPr/>
          <p:nvPr/>
        </p:nvSpPr>
        <p:spPr>
          <a:xfrm>
            <a:off x="2489200" y="1727433"/>
            <a:ext cx="1503680" cy="2223020"/>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6ABF657E-72BC-FD48-BE2A-9D1F248CF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4" cy="93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5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PREPROCESSING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clean the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74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OVERVIEW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For both EDA and Topic Modelling:</a:t>
            </a:r>
          </a:p>
          <a:p>
            <a:pPr marL="742950" lvl="1" indent="-285750">
              <a:buFont typeface="Arial" panose="020B0604020202020204" pitchFamily="34" charset="0"/>
              <a:buChar char="•"/>
            </a:pPr>
            <a:r>
              <a:rPr lang="en-SG" dirty="0"/>
              <a:t>Remove punctuation, escape characters, special characters including HTML markups, emojis, remove duplicate contents, define extra </a:t>
            </a:r>
            <a:r>
              <a:rPr lang="en-SG" dirty="0" err="1"/>
              <a:t>stopwords</a:t>
            </a:r>
            <a:r>
              <a:rPr lang="en-SG" dirty="0"/>
              <a:t> and remove them</a:t>
            </a:r>
          </a:p>
          <a:p>
            <a:pPr marL="742950" lvl="1" indent="-285750">
              <a:buFont typeface="Arial" panose="020B0604020202020204" pitchFamily="34" charset="0"/>
              <a:buChar char="•"/>
            </a:pPr>
            <a:r>
              <a:rPr lang="en-SG" dirty="0"/>
              <a:t>Make relevant data to be all in lowercase</a:t>
            </a:r>
          </a:p>
          <a:p>
            <a:pPr marL="742950" lvl="1" indent="-285750">
              <a:buFont typeface="Arial" panose="020B0604020202020204" pitchFamily="34" charset="0"/>
              <a:buChar char="•"/>
            </a:pPr>
            <a:r>
              <a:rPr lang="en-SG" dirty="0"/>
              <a:t>In articles content data:</a:t>
            </a:r>
          </a:p>
          <a:p>
            <a:pPr marL="1200150" lvl="2" indent="-285750">
              <a:buFont typeface="Arial" panose="020B0604020202020204" pitchFamily="34" charset="0"/>
              <a:buChar char="•"/>
            </a:pPr>
            <a:r>
              <a:rPr lang="en-SG" dirty="0"/>
              <a:t>Remove articles with missing content. Some URLs has been taken down</a:t>
            </a:r>
          </a:p>
          <a:p>
            <a:pPr marL="1200150" lvl="2" indent="-285750">
              <a:buFont typeface="Arial" panose="020B0604020202020204" pitchFamily="34" charset="0"/>
              <a:buChar char="•"/>
            </a:pPr>
            <a:r>
              <a:rPr lang="en-SG" dirty="0"/>
              <a:t>Remove author name</a:t>
            </a:r>
          </a:p>
          <a:p>
            <a:pPr marL="1200150" lvl="2" indent="-285750">
              <a:buFont typeface="Arial" panose="020B0604020202020204" pitchFamily="34" charset="0"/>
              <a:buChar char="•"/>
            </a:pPr>
            <a:r>
              <a:rPr lang="en-SG" dirty="0"/>
              <a:t>Remove first phrase which includes reading time summary</a:t>
            </a:r>
          </a:p>
          <a:p>
            <a:pPr marL="742950" lvl="1" indent="-285750">
              <a:buFont typeface="Arial" panose="020B0604020202020204" pitchFamily="34" charset="0"/>
              <a:buChar char="•"/>
            </a:pPr>
            <a:r>
              <a:rPr lang="en-SG" dirty="0"/>
              <a:t>In jobs description data</a:t>
            </a:r>
          </a:p>
          <a:p>
            <a:pPr marL="1200150" lvl="2" indent="-285750">
              <a:buFont typeface="Arial" panose="020B0604020202020204" pitchFamily="34" charset="0"/>
              <a:buChar char="•"/>
            </a:pPr>
            <a:r>
              <a:rPr lang="en-SG" dirty="0"/>
              <a:t>Extract company name in company column before “\n” appears</a:t>
            </a:r>
          </a:p>
          <a:p>
            <a:pPr marL="1200150" lvl="2" indent="-285750">
              <a:buFont typeface="Arial" panose="020B0604020202020204" pitchFamily="34" charset="0"/>
              <a:buChar char="•"/>
            </a:pPr>
            <a:r>
              <a:rPr lang="en-SG" dirty="0"/>
              <a:t>Remove company name</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In Topic Modelling ONLY:</a:t>
            </a:r>
          </a:p>
          <a:p>
            <a:pPr marL="742950" lvl="1" indent="-285750">
              <a:buFont typeface="Arial" panose="020B0604020202020204" pitchFamily="34" charset="0"/>
              <a:buChar char="•"/>
            </a:pPr>
            <a:r>
              <a:rPr lang="en-SG" dirty="0"/>
              <a:t>Lemmatize: change words to noun</a:t>
            </a:r>
          </a:p>
          <a:p>
            <a:pPr marL="742950" lvl="1" indent="-285750">
              <a:buFont typeface="Arial" panose="020B0604020202020204" pitchFamily="34" charset="0"/>
              <a:buChar char="•"/>
            </a:pPr>
            <a:r>
              <a:rPr lang="en-SG" dirty="0"/>
              <a:t>Stem : reduce words to root form</a:t>
            </a:r>
          </a:p>
          <a:p>
            <a:pPr marL="742950" lvl="1" indent="-285750">
              <a:buFont typeface="Arial" panose="020B0604020202020204" pitchFamily="34" charset="0"/>
              <a:buChar char="•"/>
            </a:pPr>
            <a:r>
              <a:rPr lang="en-SG" dirty="0"/>
              <a:t>Convert a document into list of tokens</a:t>
            </a:r>
          </a:p>
          <a:p>
            <a:pPr marL="742950" lvl="1" indent="-285750">
              <a:buFont typeface="Arial" panose="020B0604020202020204" pitchFamily="34" charset="0"/>
              <a:buChar char="•"/>
            </a:pPr>
            <a:r>
              <a:rPr lang="en-SG" dirty="0"/>
              <a:t>Prepare list of tokens into</a:t>
            </a:r>
          </a:p>
          <a:p>
            <a:pPr marL="1200150" lvl="2" indent="-285750">
              <a:buFont typeface="Arial" panose="020B0604020202020204" pitchFamily="34" charset="0"/>
              <a:buChar char="•"/>
            </a:pPr>
            <a:r>
              <a:rPr lang="en-SG" dirty="0"/>
              <a:t>Bag of words</a:t>
            </a:r>
          </a:p>
          <a:p>
            <a:pPr marL="1200150" lvl="2" indent="-285750">
              <a:buFont typeface="Arial" panose="020B0604020202020204" pitchFamily="34" charset="0"/>
              <a:buChar char="•"/>
            </a:pPr>
            <a:r>
              <a:rPr lang="en-SG" dirty="0"/>
              <a:t>TF-IDF</a:t>
            </a:r>
          </a:p>
          <a:p>
            <a:pPr marL="742950" lvl="1" indent="-285750">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423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FDE93-E60F-E84E-B041-45F730048556}"/>
              </a:ext>
            </a:extLst>
          </p:cNvPr>
          <p:cNvPicPr>
            <a:picLocks noChangeAspect="1"/>
          </p:cNvPicPr>
          <p:nvPr/>
        </p:nvPicPr>
        <p:blipFill>
          <a:blip r:embed="rId4"/>
          <a:stretch>
            <a:fillRect/>
          </a:stretch>
        </p:blipFill>
        <p:spPr>
          <a:xfrm>
            <a:off x="789414" y="1518733"/>
            <a:ext cx="7641311" cy="2572239"/>
          </a:xfrm>
          <a:prstGeom prst="rect">
            <a:avLst/>
          </a:prstGeom>
        </p:spPr>
      </p:pic>
      <p:sp>
        <p:nvSpPr>
          <p:cNvPr id="12" name="Google Shape;363;p36">
            <a:extLst>
              <a:ext uri="{FF2B5EF4-FFF2-40B4-BE49-F238E27FC236}">
                <a16:creationId xmlns:a16="http://schemas.microsoft.com/office/drawing/2014/main" id="{9F705076-6081-DC44-BBF0-52659A5E06EC}"/>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Author’s name</a:t>
            </a:r>
          </a:p>
          <a:p>
            <a:pPr marL="285750" indent="-285750" algn="l">
              <a:buFont typeface="Arial" panose="020B0604020202020204" pitchFamily="34" charset="0"/>
              <a:buChar char="•"/>
            </a:pPr>
            <a:r>
              <a:rPr lang="en-US" sz="1400" dirty="0"/>
              <a:t>Reading time</a:t>
            </a:r>
          </a:p>
        </p:txBody>
      </p:sp>
      <p:sp>
        <p:nvSpPr>
          <p:cNvPr id="13" name="Oval 12">
            <a:extLst>
              <a:ext uri="{FF2B5EF4-FFF2-40B4-BE49-F238E27FC236}">
                <a16:creationId xmlns:a16="http://schemas.microsoft.com/office/drawing/2014/main" id="{8F360E06-12E3-1541-ACC1-CFD00E4B43BC}"/>
              </a:ext>
            </a:extLst>
          </p:cNvPr>
          <p:cNvSpPr/>
          <p:nvPr/>
        </p:nvSpPr>
        <p:spPr>
          <a:xfrm>
            <a:off x="789414" y="1819840"/>
            <a:ext cx="1835598" cy="14933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12A58D8-F883-AA46-AC8F-60303F4763F7}"/>
              </a:ext>
            </a:extLst>
          </p:cNvPr>
          <p:cNvPicPr>
            <a:picLocks noChangeAspect="1"/>
          </p:cNvPicPr>
          <p:nvPr/>
        </p:nvPicPr>
        <p:blipFill>
          <a:blip r:embed="rId3"/>
          <a:stretch>
            <a:fillRect/>
          </a:stretch>
        </p:blipFill>
        <p:spPr>
          <a:xfrm>
            <a:off x="898527" y="1421190"/>
            <a:ext cx="6741994" cy="2679229"/>
          </a:xfrm>
          <a:prstGeom prst="rect">
            <a:avLst/>
          </a:prstGeom>
        </p:spPr>
      </p:pic>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Company’s name</a:t>
            </a:r>
          </a:p>
          <a:p>
            <a:pPr marL="285750" indent="-285750" algn="l">
              <a:buFont typeface="Arial" panose="020B0604020202020204" pitchFamily="34" charset="0"/>
              <a:buChar char="•"/>
            </a:pPr>
            <a:r>
              <a:rPr lang="en-US" sz="1400" dirty="0"/>
              <a:t>Escape character</a:t>
            </a:r>
          </a:p>
        </p:txBody>
      </p:sp>
      <p:sp>
        <p:nvSpPr>
          <p:cNvPr id="10" name="Oval 9">
            <a:extLst>
              <a:ext uri="{FF2B5EF4-FFF2-40B4-BE49-F238E27FC236}">
                <a16:creationId xmlns:a16="http://schemas.microsoft.com/office/drawing/2014/main" id="{3D194852-DCF4-7A42-BDDE-431F76699727}"/>
              </a:ext>
            </a:extLst>
          </p:cNvPr>
          <p:cNvSpPr/>
          <p:nvPr/>
        </p:nvSpPr>
        <p:spPr>
          <a:xfrm>
            <a:off x="1187355" y="1740548"/>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B28445-98CD-704D-9B2E-B1C6B26AE8B8}"/>
              </a:ext>
            </a:extLst>
          </p:cNvPr>
          <p:cNvSpPr/>
          <p:nvPr/>
        </p:nvSpPr>
        <p:spPr>
          <a:xfrm>
            <a:off x="2554406" y="2860586"/>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0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683802"/>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7A38AF-62FB-1B44-B36F-EEB4B3CF997E}"/>
              </a:ext>
            </a:extLst>
          </p:cNvPr>
          <p:cNvPicPr>
            <a:picLocks noChangeAspect="1"/>
          </p:cNvPicPr>
          <p:nvPr/>
        </p:nvPicPr>
        <p:blipFill>
          <a:blip r:embed="rId4"/>
          <a:stretch>
            <a:fillRect/>
          </a:stretch>
        </p:blipFill>
        <p:spPr>
          <a:xfrm>
            <a:off x="818132" y="1806959"/>
            <a:ext cx="7997588" cy="1606502"/>
          </a:xfrm>
          <a:prstGeom prst="rect">
            <a:avLst/>
          </a:prstGeom>
        </p:spPr>
      </p:pic>
    </p:spTree>
    <p:extLst>
      <p:ext uri="{BB962C8B-B14F-4D97-AF65-F5344CB8AC3E}">
        <p14:creationId xmlns:p14="http://schemas.microsoft.com/office/powerpoint/2010/main" val="331606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560970"/>
            <a:ext cx="7641311" cy="1084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Separate from articles</a:t>
            </a:r>
          </a:p>
          <a:p>
            <a:pPr marL="285750" indent="-285750" algn="l">
              <a:buFont typeface="Arial" panose="020B0604020202020204" pitchFamily="34" charset="0"/>
              <a:buChar char="•"/>
            </a:pPr>
            <a:r>
              <a:rPr lang="en-US" sz="1400" dirty="0"/>
              <a:t>Some overlaps or common </a:t>
            </a:r>
            <a:r>
              <a:rPr lang="en-US" sz="1400" dirty="0" err="1"/>
              <a:t>stopwords</a:t>
            </a:r>
            <a:r>
              <a:rPr lang="en-US" sz="1400" dirty="0"/>
              <a:t> in articles</a:t>
            </a:r>
          </a:p>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0ADF5C-AFC4-9C41-8173-C1555562EF58}"/>
              </a:ext>
            </a:extLst>
          </p:cNvPr>
          <p:cNvPicPr>
            <a:picLocks noChangeAspect="1"/>
          </p:cNvPicPr>
          <p:nvPr/>
        </p:nvPicPr>
        <p:blipFill>
          <a:blip r:embed="rId4"/>
          <a:stretch>
            <a:fillRect/>
          </a:stretch>
        </p:blipFill>
        <p:spPr>
          <a:xfrm>
            <a:off x="734822" y="1855035"/>
            <a:ext cx="8354586" cy="1462427"/>
          </a:xfrm>
          <a:prstGeom prst="rect">
            <a:avLst/>
          </a:prstGeom>
        </p:spPr>
      </p:pic>
      <p:sp>
        <p:nvSpPr>
          <p:cNvPr id="11" name="Oval 10">
            <a:extLst>
              <a:ext uri="{FF2B5EF4-FFF2-40B4-BE49-F238E27FC236}">
                <a16:creationId xmlns:a16="http://schemas.microsoft.com/office/drawing/2014/main" id="{D9195C37-A78E-F04F-94D6-BE20022467B0}"/>
              </a:ext>
            </a:extLst>
          </p:cNvPr>
          <p:cNvSpPr/>
          <p:nvPr/>
        </p:nvSpPr>
        <p:spPr>
          <a:xfrm>
            <a:off x="5172501" y="2525140"/>
            <a:ext cx="968992" cy="218060"/>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4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EXPLORATION</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insights can be derived from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245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ARTICLES</a:t>
            </a:r>
            <a:endParaRPr dirty="0"/>
          </a:p>
        </p:txBody>
      </p:sp>
      <p:sp>
        <p:nvSpPr>
          <p:cNvPr id="363" name="Google Shape;363;p36"/>
          <p:cNvSpPr txBox="1">
            <a:spLocks noGrp="1"/>
          </p:cNvSpPr>
          <p:nvPr>
            <p:ph type="subTitle" idx="1"/>
          </p:nvPr>
        </p:nvSpPr>
        <p:spPr>
          <a:xfrm>
            <a:off x="5638799" y="1391769"/>
            <a:ext cx="2839319" cy="276970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dataset</a:t>
            </a:r>
          </a:p>
          <a:p>
            <a:pPr marL="285750" indent="-285750" algn="l">
              <a:buFont typeface="Arial" panose="020B0604020202020204" pitchFamily="34" charset="0"/>
              <a:buChar char="•"/>
            </a:pPr>
            <a:r>
              <a:rPr lang="en-US" sz="1400" dirty="0"/>
              <a:t>image</a:t>
            </a:r>
          </a:p>
          <a:p>
            <a:pPr marL="285750" indent="-285750" algn="l">
              <a:buFont typeface="Arial" panose="020B0604020202020204" pitchFamily="34" charset="0"/>
              <a:buChar char="•"/>
            </a:pPr>
            <a:r>
              <a:rPr lang="en-US" sz="1400" dirty="0"/>
              <a:t>time</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machine learning</a:t>
            </a:r>
          </a:p>
          <a:p>
            <a:pPr marL="285750" indent="-285750" algn="l">
              <a:buFont typeface="Arial" panose="020B0604020202020204" pitchFamily="34" charset="0"/>
              <a:buChar char="•"/>
            </a:pPr>
            <a:r>
              <a:rPr lang="en-US" sz="1400" dirty="0"/>
              <a:t>function</a:t>
            </a:r>
          </a:p>
          <a:p>
            <a:pPr marL="285750" indent="-285750" algn="l">
              <a:buFont typeface="Arial" panose="020B0604020202020204" pitchFamily="34" charset="0"/>
              <a:buChar char="•"/>
            </a:pPr>
            <a:r>
              <a:rPr lang="en-US" sz="1400" dirty="0"/>
              <a:t>code</a:t>
            </a:r>
          </a:p>
          <a:p>
            <a:pPr marL="285750" indent="-285750" algn="l">
              <a:buFont typeface="Arial" panose="020B0604020202020204" pitchFamily="34" charset="0"/>
              <a:buChar char="•"/>
            </a:pPr>
            <a:r>
              <a:rPr lang="en-US" sz="1400" dirty="0"/>
              <a:t>project</a:t>
            </a:r>
          </a:p>
          <a:p>
            <a:pPr marL="285750" indent="-285750" algn="l">
              <a:buFont typeface="Arial" panose="020B0604020202020204" pitchFamily="34" charset="0"/>
              <a:buChar char="•"/>
            </a:pPr>
            <a:r>
              <a:rPr lang="en-US" sz="1400" dirty="0"/>
              <a:t>training</a:t>
            </a:r>
          </a:p>
          <a:p>
            <a:pPr marL="285750" indent="-285750" algn="l">
              <a:buFont typeface="Arial" panose="020B0604020202020204" pitchFamily="34" charset="0"/>
              <a:buChar char="•"/>
            </a:pPr>
            <a:r>
              <a:rPr lang="en-US" sz="1400" dirty="0"/>
              <a:t>feature</a:t>
            </a:r>
            <a:endParaRPr sz="14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Article Writing Icon 521193">
            <a:extLst>
              <a:ext uri="{FF2B5EF4-FFF2-40B4-BE49-F238E27FC236}">
                <a16:creationId xmlns:a16="http://schemas.microsoft.com/office/drawing/2014/main" id="{4F28C23C-9158-6B4A-A350-B4FAD5B9F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 r="7"/>
          <a:stretch/>
        </p:blipFill>
        <p:spPr bwMode="auto">
          <a:xfrm>
            <a:off x="7983067" y="397792"/>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D59FCF-1EC7-0044-8351-CDB8564E43A9}"/>
              </a:ext>
            </a:extLst>
          </p:cNvPr>
          <p:cNvPicPr>
            <a:picLocks noChangeAspect="1"/>
          </p:cNvPicPr>
          <p:nvPr/>
        </p:nvPicPr>
        <p:blipFill>
          <a:blip r:embed="rId4"/>
          <a:stretch>
            <a:fillRect/>
          </a:stretch>
        </p:blipFill>
        <p:spPr>
          <a:xfrm>
            <a:off x="1462354" y="1703354"/>
            <a:ext cx="4006141" cy="2090422"/>
          </a:xfrm>
          <a:prstGeom prst="rect">
            <a:avLst/>
          </a:prstGeom>
        </p:spPr>
      </p:pic>
      <p:sp>
        <p:nvSpPr>
          <p:cNvPr id="11" name="Google Shape;363;p36">
            <a:extLst>
              <a:ext uri="{FF2B5EF4-FFF2-40B4-BE49-F238E27FC236}">
                <a16:creationId xmlns:a16="http://schemas.microsoft.com/office/drawing/2014/main" id="{FAA8E1DD-F683-A342-9743-4628D249F2F6}"/>
              </a:ext>
            </a:extLst>
          </p:cNvPr>
          <p:cNvSpPr txBox="1">
            <a:spLocks/>
          </p:cNvSpPr>
          <p:nvPr/>
        </p:nvSpPr>
        <p:spPr>
          <a:xfrm>
            <a:off x="1446715" y="3862545"/>
            <a:ext cx="6055058"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time series, neural network</a:t>
            </a:r>
          </a:p>
          <a:p>
            <a:pPr marL="285750" indent="-285750" algn="l">
              <a:buFont typeface="Arial" panose="020B0604020202020204" pitchFamily="34" charset="0"/>
              <a:buChar char="•"/>
            </a:pPr>
            <a:r>
              <a:rPr lang="en-US" sz="1400" dirty="0"/>
              <a:t>Creating dataset through web scraping and handling imbalanced dataset</a:t>
            </a:r>
          </a:p>
          <a:p>
            <a:pPr marL="285750" indent="-285750" algn="l">
              <a:buFont typeface="Arial" panose="020B0604020202020204" pitchFamily="34" charset="0"/>
              <a:buChar char="•"/>
            </a:pPr>
            <a:r>
              <a:rPr lang="en-US" sz="1400" dirty="0"/>
              <a:t>Feature engineering</a:t>
            </a:r>
          </a:p>
          <a:p>
            <a:pPr marL="285750" indent="-285750" algn="l">
              <a:buFont typeface="Arial" panose="020B0604020202020204" pitchFamily="34" charset="0"/>
              <a:buChar char="•"/>
            </a:pPr>
            <a:r>
              <a:rPr lang="en-US" sz="1400" dirty="0"/>
              <a:t>Project ideas</a:t>
            </a:r>
          </a:p>
        </p:txBody>
      </p:sp>
    </p:spTree>
    <p:extLst>
      <p:ext uri="{BB962C8B-B14F-4D97-AF65-F5344CB8AC3E}">
        <p14:creationId xmlns:p14="http://schemas.microsoft.com/office/powerpoint/2010/main" val="349354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92" name="Google Shape;292;p31"/>
          <p:cNvSpPr txBox="1">
            <a:spLocks noGrp="1"/>
          </p:cNvSpPr>
          <p:nvPr>
            <p:ph type="title" idx="2"/>
          </p:nvPr>
        </p:nvSpPr>
        <p:spPr>
          <a:xfrm>
            <a:off x="1556125" y="2195242"/>
            <a:ext cx="2866200" cy="489600"/>
          </a:xfrm>
          <a:prstGeom prst="rect">
            <a:avLst/>
          </a:prstGeom>
        </p:spPr>
        <p:txBody>
          <a:bodyPr spcFirstLastPara="1" wrap="square" lIns="91425" tIns="91425" rIns="91425" bIns="91425" anchor="b" anchorCtr="0">
            <a:noAutofit/>
          </a:bodyPr>
          <a:lstStyle/>
          <a:p>
            <a:pPr lvl="0"/>
            <a:r>
              <a:rPr lang="en-SG" sz="1800" dirty="0"/>
              <a:t>DATA PREPROCESSING</a:t>
            </a:r>
          </a:p>
        </p:txBody>
      </p:sp>
      <p:sp>
        <p:nvSpPr>
          <p:cNvPr id="293" name="Google Shape;293;p31"/>
          <p:cNvSpPr txBox="1">
            <a:spLocks noGrp="1"/>
          </p:cNvSpPr>
          <p:nvPr>
            <p:ph type="title" idx="3"/>
          </p:nvPr>
        </p:nvSpPr>
        <p:spPr>
          <a:xfrm>
            <a:off x="71322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4" name="Google Shape;294;p31"/>
          <p:cNvSpPr txBox="1">
            <a:spLocks noGrp="1"/>
          </p:cNvSpPr>
          <p:nvPr>
            <p:ph type="title" idx="4"/>
          </p:nvPr>
        </p:nvSpPr>
        <p:spPr>
          <a:xfrm>
            <a:off x="155612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TOPIC MODELLING</a:t>
            </a:r>
            <a:endParaRPr sz="1800" dirty="0"/>
          </a:p>
        </p:txBody>
      </p:sp>
      <p:sp>
        <p:nvSpPr>
          <p:cNvPr id="295" name="Google Shape;295;p31"/>
          <p:cNvSpPr txBox="1">
            <a:spLocks noGrp="1"/>
          </p:cNvSpPr>
          <p:nvPr>
            <p:ph type="title" idx="5"/>
          </p:nvPr>
        </p:nvSpPr>
        <p:spPr>
          <a:xfrm>
            <a:off x="71322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6" name="Google Shape;296;p31"/>
          <p:cNvSpPr txBox="1">
            <a:spLocks noGrp="1"/>
          </p:cNvSpPr>
          <p:nvPr>
            <p:ph type="title" idx="6"/>
          </p:nvPr>
        </p:nvSpPr>
        <p:spPr>
          <a:xfrm>
            <a:off x="5354375" y="2192597"/>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EXPLORATION </a:t>
            </a:r>
            <a:endParaRPr sz="1800" dirty="0"/>
          </a:p>
        </p:txBody>
      </p:sp>
      <p:sp>
        <p:nvSpPr>
          <p:cNvPr id="297" name="Google Shape;297;p31"/>
          <p:cNvSpPr txBox="1">
            <a:spLocks noGrp="1"/>
          </p:cNvSpPr>
          <p:nvPr>
            <p:ph type="title" idx="7"/>
          </p:nvPr>
        </p:nvSpPr>
        <p:spPr>
          <a:xfrm>
            <a:off x="451147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8" name="Google Shape;298;p31"/>
          <p:cNvSpPr txBox="1">
            <a:spLocks noGrp="1"/>
          </p:cNvSpPr>
          <p:nvPr>
            <p:ph type="title" idx="8"/>
          </p:nvPr>
        </p:nvSpPr>
        <p:spPr>
          <a:xfrm>
            <a:off x="535437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CHALLENGES</a:t>
            </a:r>
            <a:endParaRPr sz="1800" dirty="0"/>
          </a:p>
        </p:txBody>
      </p:sp>
      <p:sp>
        <p:nvSpPr>
          <p:cNvPr id="299" name="Google Shape;299;p31"/>
          <p:cNvSpPr txBox="1">
            <a:spLocks noGrp="1"/>
          </p:cNvSpPr>
          <p:nvPr>
            <p:ph type="title" idx="9"/>
          </p:nvPr>
        </p:nvSpPr>
        <p:spPr>
          <a:xfrm>
            <a:off x="451147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00" name="Google Shape;300;p31"/>
          <p:cNvSpPr/>
          <p:nvPr/>
        </p:nvSpPr>
        <p:spPr>
          <a:xfrm rot="1373105">
            <a:off x="42118" y="4059428"/>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1"/>
          <p:cNvGrpSpPr/>
          <p:nvPr/>
        </p:nvGrpSpPr>
        <p:grpSpPr>
          <a:xfrm>
            <a:off x="7096475" y="115832"/>
            <a:ext cx="2516111" cy="2956989"/>
            <a:chOff x="6720600" y="1580957"/>
            <a:chExt cx="2516111" cy="2956989"/>
          </a:xfrm>
        </p:grpSpPr>
        <p:sp>
          <p:nvSpPr>
            <p:cNvPr id="302" name="Google Shape;302;p31"/>
            <p:cNvSpPr/>
            <p:nvPr/>
          </p:nvSpPr>
          <p:spPr>
            <a:xfrm flipH="1">
              <a:off x="7872024" y="2926561"/>
              <a:ext cx="1364688" cy="1611384"/>
            </a:xfrm>
            <a:custGeom>
              <a:avLst/>
              <a:gdLst/>
              <a:ahLst/>
              <a:cxnLst/>
              <a:rect l="l" t="t" r="r" b="b"/>
              <a:pathLst>
                <a:path w="8129" h="9598" extrusionOk="0">
                  <a:moveTo>
                    <a:pt x="5283" y="1"/>
                  </a:moveTo>
                  <a:lnTo>
                    <a:pt x="359" y="7155"/>
                  </a:lnTo>
                  <a:cubicBezTo>
                    <a:pt x="0" y="7642"/>
                    <a:pt x="128" y="8335"/>
                    <a:pt x="616" y="8668"/>
                  </a:cubicBezTo>
                  <a:lnTo>
                    <a:pt x="1693" y="9412"/>
                  </a:lnTo>
                  <a:cubicBezTo>
                    <a:pt x="1876" y="9537"/>
                    <a:pt x="2085" y="9597"/>
                    <a:pt x="2294" y="9597"/>
                  </a:cubicBezTo>
                  <a:cubicBezTo>
                    <a:pt x="2639" y="9597"/>
                    <a:pt x="2982" y="9433"/>
                    <a:pt x="3205" y="9130"/>
                  </a:cubicBezTo>
                  <a:lnTo>
                    <a:pt x="8129" y="1975"/>
                  </a:lnTo>
                  <a:lnTo>
                    <a:pt x="52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720600" y="1580957"/>
              <a:ext cx="1861800" cy="1861800"/>
            </a:xfrm>
            <a:prstGeom prst="donut">
              <a:avLst>
                <a:gd name="adj" fmla="val 1254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flipH="1">
              <a:off x="6747367" y="1808525"/>
              <a:ext cx="1826678" cy="1408554"/>
            </a:xfrm>
            <a:custGeom>
              <a:avLst/>
              <a:gdLst/>
              <a:ahLst/>
              <a:cxnLst/>
              <a:rect l="l" t="t" r="r" b="b"/>
              <a:pathLst>
                <a:path w="12772" h="9848" extrusionOk="0">
                  <a:moveTo>
                    <a:pt x="6447" y="279"/>
                  </a:moveTo>
                  <a:cubicBezTo>
                    <a:pt x="7321" y="279"/>
                    <a:pt x="8222" y="535"/>
                    <a:pt x="9052" y="1108"/>
                  </a:cubicBezTo>
                  <a:lnTo>
                    <a:pt x="9052" y="1134"/>
                  </a:lnTo>
                  <a:cubicBezTo>
                    <a:pt x="11155" y="2570"/>
                    <a:pt x="11668" y="5467"/>
                    <a:pt x="10232" y="7570"/>
                  </a:cubicBezTo>
                  <a:cubicBezTo>
                    <a:pt x="9291" y="8945"/>
                    <a:pt x="7866" y="9578"/>
                    <a:pt x="6454" y="9578"/>
                  </a:cubicBezTo>
                  <a:cubicBezTo>
                    <a:pt x="4364" y="9578"/>
                    <a:pt x="2301" y="8193"/>
                    <a:pt x="1873" y="5775"/>
                  </a:cubicBezTo>
                  <a:cubicBezTo>
                    <a:pt x="1312" y="2699"/>
                    <a:pt x="3758" y="279"/>
                    <a:pt x="6447" y="279"/>
                  </a:cubicBezTo>
                  <a:close/>
                  <a:moveTo>
                    <a:pt x="6424" y="1"/>
                  </a:moveTo>
                  <a:cubicBezTo>
                    <a:pt x="6128" y="1"/>
                    <a:pt x="5824" y="27"/>
                    <a:pt x="5514" y="82"/>
                  </a:cubicBezTo>
                  <a:cubicBezTo>
                    <a:pt x="1206" y="877"/>
                    <a:pt x="1" y="6493"/>
                    <a:pt x="3616" y="8980"/>
                  </a:cubicBezTo>
                  <a:cubicBezTo>
                    <a:pt x="4466" y="9566"/>
                    <a:pt x="5435" y="9847"/>
                    <a:pt x="6395" y="9847"/>
                  </a:cubicBezTo>
                  <a:cubicBezTo>
                    <a:pt x="7956" y="9847"/>
                    <a:pt x="9494" y="9105"/>
                    <a:pt x="10463" y="7724"/>
                  </a:cubicBezTo>
                  <a:cubicBezTo>
                    <a:pt x="12771" y="4392"/>
                    <a:pt x="10243"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1"/>
          <p:cNvSpPr txBox="1">
            <a:spLocks noGrp="1"/>
          </p:cNvSpPr>
          <p:nvPr>
            <p:ph type="subTitle" idx="1"/>
          </p:nvPr>
        </p:nvSpPr>
        <p:spPr>
          <a:xfrm>
            <a:off x="1556100" y="2532445"/>
            <a:ext cx="2105400" cy="572700"/>
          </a:xfrm>
          <a:prstGeom prst="rect">
            <a:avLst/>
          </a:prstGeom>
        </p:spPr>
        <p:txBody>
          <a:bodyPr spcFirstLastPara="1" wrap="square" lIns="91425" tIns="91425" rIns="91425" bIns="91425" anchor="t" anchorCtr="0">
            <a:noAutofit/>
          </a:bodyPr>
          <a:lstStyle/>
          <a:p>
            <a:pPr marL="0" lvl="0" indent="0"/>
            <a:r>
              <a:rPr lang="en-SG" sz="1400" dirty="0"/>
              <a:t>How to clean the data</a:t>
            </a:r>
          </a:p>
        </p:txBody>
      </p:sp>
      <p:sp>
        <p:nvSpPr>
          <p:cNvPr id="306" name="Google Shape;306;p31"/>
          <p:cNvSpPr txBox="1">
            <a:spLocks noGrp="1"/>
          </p:cNvSpPr>
          <p:nvPr>
            <p:ph type="subTitle" idx="13"/>
          </p:nvPr>
        </p:nvSpPr>
        <p:spPr>
          <a:xfrm>
            <a:off x="1556100" y="356413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How to conduct topic modelling </a:t>
            </a:r>
            <a:endParaRPr sz="1400" dirty="0"/>
          </a:p>
        </p:txBody>
      </p:sp>
      <p:sp>
        <p:nvSpPr>
          <p:cNvPr id="307" name="Google Shape;307;p31"/>
          <p:cNvSpPr txBox="1">
            <a:spLocks noGrp="1"/>
          </p:cNvSpPr>
          <p:nvPr>
            <p:ph type="subTitle" idx="14"/>
          </p:nvPr>
        </p:nvSpPr>
        <p:spPr>
          <a:xfrm>
            <a:off x="5354375" y="253599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insights can be derived from data</a:t>
            </a:r>
            <a:endParaRPr sz="1400" dirty="0"/>
          </a:p>
        </p:txBody>
      </p:sp>
      <p:sp>
        <p:nvSpPr>
          <p:cNvPr id="308" name="Google Shape;308;p31"/>
          <p:cNvSpPr txBox="1">
            <a:spLocks noGrp="1"/>
          </p:cNvSpPr>
          <p:nvPr>
            <p:ph type="subTitle" idx="15"/>
          </p:nvPr>
        </p:nvSpPr>
        <p:spPr>
          <a:xfrm>
            <a:off x="5354375" y="3567136"/>
            <a:ext cx="2105400" cy="1184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kind of challenges </a:t>
            </a:r>
            <a:r>
              <a:rPr lang="en" sz="1400" dirty="0" err="1"/>
              <a:t>arised</a:t>
            </a:r>
            <a:endParaRPr sz="1400" dirty="0"/>
          </a:p>
        </p:txBody>
      </p:sp>
      <p:sp>
        <p:nvSpPr>
          <p:cNvPr id="20" name="Google Shape;292;p31">
            <a:extLst>
              <a:ext uri="{FF2B5EF4-FFF2-40B4-BE49-F238E27FC236}">
                <a16:creationId xmlns:a16="http://schemas.microsoft.com/office/drawing/2014/main" id="{76AED0A4-EB09-5A40-8529-AC67BE0678B0}"/>
              </a:ext>
            </a:extLst>
          </p:cNvPr>
          <p:cNvSpPr txBox="1">
            <a:spLocks/>
          </p:cNvSpPr>
          <p:nvPr/>
        </p:nvSpPr>
        <p:spPr>
          <a:xfrm>
            <a:off x="1556124" y="1199503"/>
            <a:ext cx="2639956"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GOAL &amp; PROBLEM STATEMENT</a:t>
            </a:r>
          </a:p>
        </p:txBody>
      </p:sp>
      <p:sp>
        <p:nvSpPr>
          <p:cNvPr id="21" name="Google Shape;293;p31">
            <a:extLst>
              <a:ext uri="{FF2B5EF4-FFF2-40B4-BE49-F238E27FC236}">
                <a16:creationId xmlns:a16="http://schemas.microsoft.com/office/drawing/2014/main" id="{C8E82E0D-05BC-884E-9089-4A73E57CD511}"/>
              </a:ext>
            </a:extLst>
          </p:cNvPr>
          <p:cNvSpPr txBox="1">
            <a:spLocks/>
          </p:cNvSpPr>
          <p:nvPr/>
        </p:nvSpPr>
        <p:spPr>
          <a:xfrm>
            <a:off x="713225" y="1033731"/>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01</a:t>
            </a:r>
          </a:p>
        </p:txBody>
      </p:sp>
      <p:sp>
        <p:nvSpPr>
          <p:cNvPr id="22" name="Google Shape;305;p31">
            <a:extLst>
              <a:ext uri="{FF2B5EF4-FFF2-40B4-BE49-F238E27FC236}">
                <a16:creationId xmlns:a16="http://schemas.microsoft.com/office/drawing/2014/main" id="{937D996A-EC66-2A4E-A2E1-0E0963CCD17A}"/>
              </a:ext>
            </a:extLst>
          </p:cNvPr>
          <p:cNvSpPr txBox="1">
            <a:spLocks/>
          </p:cNvSpPr>
          <p:nvPr/>
        </p:nvSpPr>
        <p:spPr>
          <a:xfrm>
            <a:off x="1556100" y="1536706"/>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What to achieve for this project</a:t>
            </a:r>
          </a:p>
        </p:txBody>
      </p:sp>
      <p:sp>
        <p:nvSpPr>
          <p:cNvPr id="23" name="Google Shape;292;p31">
            <a:extLst>
              <a:ext uri="{FF2B5EF4-FFF2-40B4-BE49-F238E27FC236}">
                <a16:creationId xmlns:a16="http://schemas.microsoft.com/office/drawing/2014/main" id="{10A3F82E-2B0C-BA45-A36C-62B914728533}"/>
              </a:ext>
            </a:extLst>
          </p:cNvPr>
          <p:cNvSpPr txBox="1">
            <a:spLocks/>
          </p:cNvSpPr>
          <p:nvPr/>
        </p:nvSpPr>
        <p:spPr>
          <a:xfrm>
            <a:off x="5333364" y="1170195"/>
            <a:ext cx="3504198"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pPr lvl="0"/>
            <a:r>
              <a:rPr lang="en-SG" sz="1800" dirty="0"/>
              <a:t>DATASET OVERVIEW</a:t>
            </a:r>
          </a:p>
        </p:txBody>
      </p:sp>
      <p:sp>
        <p:nvSpPr>
          <p:cNvPr id="24" name="Google Shape;293;p31">
            <a:extLst>
              <a:ext uri="{FF2B5EF4-FFF2-40B4-BE49-F238E27FC236}">
                <a16:creationId xmlns:a16="http://schemas.microsoft.com/office/drawing/2014/main" id="{CFB20834-2101-B54C-ADB3-AFC0AACF1034}"/>
              </a:ext>
            </a:extLst>
          </p:cNvPr>
          <p:cNvSpPr txBox="1">
            <a:spLocks/>
          </p:cNvSpPr>
          <p:nvPr/>
        </p:nvSpPr>
        <p:spPr>
          <a:xfrm>
            <a:off x="4490465" y="1004423"/>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02</a:t>
            </a:r>
          </a:p>
        </p:txBody>
      </p:sp>
      <p:sp>
        <p:nvSpPr>
          <p:cNvPr id="25" name="Google Shape;305;p31">
            <a:extLst>
              <a:ext uri="{FF2B5EF4-FFF2-40B4-BE49-F238E27FC236}">
                <a16:creationId xmlns:a16="http://schemas.microsoft.com/office/drawing/2014/main" id="{9E7D5D56-177B-0548-8B2D-08E30F79ED4E}"/>
              </a:ext>
            </a:extLst>
          </p:cNvPr>
          <p:cNvSpPr txBox="1">
            <a:spLocks/>
          </p:cNvSpPr>
          <p:nvPr/>
        </p:nvSpPr>
        <p:spPr>
          <a:xfrm>
            <a:off x="5333340" y="1507398"/>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lvl="0" indent="0"/>
            <a:r>
              <a:rPr lang="en-SG" sz="1400" dirty="0"/>
              <a:t>What the data is about</a:t>
            </a:r>
          </a:p>
        </p:txBody>
      </p:sp>
      <p:sp>
        <p:nvSpPr>
          <p:cNvPr id="26" name="Google Shape;298;p31">
            <a:extLst>
              <a:ext uri="{FF2B5EF4-FFF2-40B4-BE49-F238E27FC236}">
                <a16:creationId xmlns:a16="http://schemas.microsoft.com/office/drawing/2014/main" id="{5EBAA536-54ED-444E-924E-C88EEAD2E135}"/>
              </a:ext>
            </a:extLst>
          </p:cNvPr>
          <p:cNvSpPr txBox="1">
            <a:spLocks/>
          </p:cNvSpPr>
          <p:nvPr/>
        </p:nvSpPr>
        <p:spPr>
          <a:xfrm>
            <a:off x="3915975" y="4091410"/>
            <a:ext cx="2866200"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FUTURE PLANS</a:t>
            </a:r>
          </a:p>
        </p:txBody>
      </p:sp>
      <p:sp>
        <p:nvSpPr>
          <p:cNvPr id="27" name="Google Shape;299;p31">
            <a:extLst>
              <a:ext uri="{FF2B5EF4-FFF2-40B4-BE49-F238E27FC236}">
                <a16:creationId xmlns:a16="http://schemas.microsoft.com/office/drawing/2014/main" id="{F291ADBE-31A0-A642-8D3A-306D740FD427}"/>
              </a:ext>
            </a:extLst>
          </p:cNvPr>
          <p:cNvSpPr txBox="1">
            <a:spLocks/>
          </p:cNvSpPr>
          <p:nvPr/>
        </p:nvSpPr>
        <p:spPr>
          <a:xfrm>
            <a:off x="3073075" y="3919360"/>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07</a:t>
            </a:r>
          </a:p>
        </p:txBody>
      </p:sp>
      <p:sp>
        <p:nvSpPr>
          <p:cNvPr id="28" name="Google Shape;308;p31">
            <a:extLst>
              <a:ext uri="{FF2B5EF4-FFF2-40B4-BE49-F238E27FC236}">
                <a16:creationId xmlns:a16="http://schemas.microsoft.com/office/drawing/2014/main" id="{093B51BA-9FFC-9B43-9F65-CC6E462E4A41}"/>
              </a:ext>
            </a:extLst>
          </p:cNvPr>
          <p:cNvSpPr txBox="1">
            <a:spLocks/>
          </p:cNvSpPr>
          <p:nvPr/>
        </p:nvSpPr>
        <p:spPr>
          <a:xfrm>
            <a:off x="3915975" y="4470761"/>
            <a:ext cx="2105400" cy="1184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How to expand on the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CLAPS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63;p36">
            <a:extLst>
              <a:ext uri="{FF2B5EF4-FFF2-40B4-BE49-F238E27FC236}">
                <a16:creationId xmlns:a16="http://schemas.microsoft.com/office/drawing/2014/main" id="{17D040CA-2E63-514F-BCDE-B90751BBF3FF}"/>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 language for Data Science</a:t>
            </a:r>
          </a:p>
          <a:p>
            <a:pPr marL="285750" indent="-285750" algn="l">
              <a:buFont typeface="Arial" panose="020B0604020202020204" pitchFamily="34" charset="0"/>
              <a:buChar char="•"/>
            </a:pPr>
            <a:r>
              <a:rPr lang="en-US" sz="1400" dirty="0"/>
              <a:t>Data Science algorithms</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More informative topics</a:t>
            </a:r>
            <a:endParaRPr sz="1400" dirty="0"/>
          </a:p>
        </p:txBody>
      </p:sp>
      <p:pic>
        <p:nvPicPr>
          <p:cNvPr id="3" name="Picture 2">
            <a:extLst>
              <a:ext uri="{FF2B5EF4-FFF2-40B4-BE49-F238E27FC236}">
                <a16:creationId xmlns:a16="http://schemas.microsoft.com/office/drawing/2014/main" id="{DDDC8B85-AD0B-9E44-97E4-19C7BD4F8943}"/>
              </a:ext>
            </a:extLst>
          </p:cNvPr>
          <p:cNvPicPr>
            <a:picLocks noChangeAspect="1"/>
          </p:cNvPicPr>
          <p:nvPr/>
        </p:nvPicPr>
        <p:blipFill>
          <a:blip r:embed="rId3"/>
          <a:stretch>
            <a:fillRect/>
          </a:stretch>
        </p:blipFill>
        <p:spPr>
          <a:xfrm>
            <a:off x="1143335" y="1199181"/>
            <a:ext cx="4824399" cy="2598470"/>
          </a:xfrm>
          <a:prstGeom prst="rect">
            <a:avLst/>
          </a:prstGeom>
        </p:spPr>
      </p:pic>
      <p:pic>
        <p:nvPicPr>
          <p:cNvPr id="8194" name="Picture 2" descr="clapping Icon 68042">
            <a:extLst>
              <a:ext uri="{FF2B5EF4-FFF2-40B4-BE49-F238E27FC236}">
                <a16:creationId xmlns:a16="http://schemas.microsoft.com/office/drawing/2014/main" id="{2937BF77-9C63-3146-9460-0E8DBA0FA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925" y="356050"/>
            <a:ext cx="939600" cy="9396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63;p36">
            <a:extLst>
              <a:ext uri="{FF2B5EF4-FFF2-40B4-BE49-F238E27FC236}">
                <a16:creationId xmlns:a16="http://schemas.microsoft.com/office/drawing/2014/main" id="{4A347084-3324-4D48-ABDE-11B81E135007}"/>
              </a:ext>
            </a:extLst>
          </p:cNvPr>
          <p:cNvSpPr txBox="1">
            <a:spLocks/>
          </p:cNvSpPr>
          <p:nvPr/>
        </p:nvSpPr>
        <p:spPr>
          <a:xfrm>
            <a:off x="1132814" y="3862545"/>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neural network</a:t>
            </a:r>
          </a:p>
          <a:p>
            <a:pPr marL="285750" indent="-285750" algn="l">
              <a:buFont typeface="Arial" panose="020B0604020202020204" pitchFamily="34" charset="0"/>
              <a:buChar char="•"/>
            </a:pPr>
            <a:r>
              <a:rPr lang="en-US" sz="1400" dirty="0"/>
              <a:t>Coding in Python language</a:t>
            </a:r>
          </a:p>
          <a:p>
            <a:pPr marL="285750" indent="-285750" algn="l">
              <a:buFont typeface="Arial" panose="020B0604020202020204" pitchFamily="34" charset="0"/>
              <a:buChar char="•"/>
            </a:pPr>
            <a:r>
              <a:rPr lang="en-US" sz="1400" dirty="0"/>
              <a:t>Different algorithms in DS and career entry and growth</a:t>
            </a:r>
          </a:p>
        </p:txBody>
      </p:sp>
    </p:spTree>
    <p:extLst>
      <p:ext uri="{BB962C8B-B14F-4D97-AF65-F5344CB8AC3E}">
        <p14:creationId xmlns:p14="http://schemas.microsoft.com/office/powerpoint/2010/main" val="187313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RESPONSES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189217E8-B00A-304D-9AEA-206B32DECA51}"/>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Controversial headlines</a:t>
            </a:r>
          </a:p>
        </p:txBody>
      </p:sp>
      <p:pic>
        <p:nvPicPr>
          <p:cNvPr id="2050" name="Picture 2" descr="Response Icon 3146916">
            <a:extLst>
              <a:ext uri="{FF2B5EF4-FFF2-40B4-BE49-F238E27FC236}">
                <a16:creationId xmlns:a16="http://schemas.microsoft.com/office/drawing/2014/main" id="{BDABCB2E-22CE-494F-9A29-78BFF5465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123" y="356861"/>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EC6B91-4540-B742-8CF6-98BDCC3F1255}"/>
              </a:ext>
            </a:extLst>
          </p:cNvPr>
          <p:cNvPicPr>
            <a:picLocks noChangeAspect="1"/>
          </p:cNvPicPr>
          <p:nvPr/>
        </p:nvPicPr>
        <p:blipFill>
          <a:blip r:embed="rId4"/>
          <a:stretch>
            <a:fillRect/>
          </a:stretch>
        </p:blipFill>
        <p:spPr>
          <a:xfrm>
            <a:off x="856956" y="1366461"/>
            <a:ext cx="5218557" cy="2633848"/>
          </a:xfrm>
          <a:prstGeom prst="rect">
            <a:avLst/>
          </a:prstGeom>
        </p:spPr>
      </p:pic>
      <p:sp>
        <p:nvSpPr>
          <p:cNvPr id="11" name="Google Shape;363;p36">
            <a:extLst>
              <a:ext uri="{FF2B5EF4-FFF2-40B4-BE49-F238E27FC236}">
                <a16:creationId xmlns:a16="http://schemas.microsoft.com/office/drawing/2014/main" id="{87183553-8380-3746-96BA-4986667A17A9}"/>
              </a:ext>
            </a:extLst>
          </p:cNvPr>
          <p:cNvSpPr txBox="1">
            <a:spLocks/>
          </p:cNvSpPr>
          <p:nvPr/>
        </p:nvSpPr>
        <p:spPr>
          <a:xfrm>
            <a:off x="832562" y="3971729"/>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Not all articles are the same as the articles with most claps but still similar topic results</a:t>
            </a:r>
          </a:p>
          <a:p>
            <a:pPr marL="285750" indent="-285750" algn="l">
              <a:buFont typeface="Arial" panose="020B0604020202020204" pitchFamily="34" charset="0"/>
              <a:buChar char="•"/>
            </a:pPr>
            <a:r>
              <a:rPr lang="en-US" sz="1400" dirty="0"/>
              <a:t>Difference is the headlines provoke controversy and debate</a:t>
            </a:r>
          </a:p>
        </p:txBody>
      </p:sp>
    </p:spTree>
    <p:extLst>
      <p:ext uri="{BB962C8B-B14F-4D97-AF65-F5344CB8AC3E}">
        <p14:creationId xmlns:p14="http://schemas.microsoft.com/office/powerpoint/2010/main" val="223982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JOBS LISTINGS</a:t>
            </a:r>
            <a:endParaRPr dirty="0"/>
          </a:p>
        </p:txBody>
      </p:sp>
      <p:sp>
        <p:nvSpPr>
          <p:cNvPr id="363" name="Google Shape;363;p36"/>
          <p:cNvSpPr txBox="1">
            <a:spLocks noGrp="1"/>
          </p:cNvSpPr>
          <p:nvPr>
            <p:ph type="subTitle" idx="1"/>
          </p:nvPr>
        </p:nvSpPr>
        <p:spPr>
          <a:xfrm>
            <a:off x="5638799" y="1050577"/>
            <a:ext cx="2839319" cy="261545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technical</a:t>
            </a:r>
          </a:p>
          <a:p>
            <a:pPr marL="285750" indent="-285750" algn="l">
              <a:buFont typeface="Arial" panose="020B0604020202020204" pitchFamily="34" charset="0"/>
              <a:buChar char="•"/>
            </a:pPr>
            <a:r>
              <a:rPr lang="en-US" sz="1200" dirty="0"/>
              <a:t>management</a:t>
            </a:r>
          </a:p>
          <a:p>
            <a:pPr marL="285750" indent="-285750" algn="l">
              <a:buFont typeface="Arial" panose="020B0604020202020204" pitchFamily="34" charset="0"/>
              <a:buChar char="•"/>
            </a:pPr>
            <a:r>
              <a:rPr lang="en-US" sz="1200" dirty="0"/>
              <a:t>support</a:t>
            </a:r>
          </a:p>
          <a:p>
            <a:pPr marL="285750" indent="-285750" algn="l">
              <a:buFont typeface="Arial" panose="020B0604020202020204" pitchFamily="34" charset="0"/>
              <a:buChar char="•"/>
            </a:pPr>
            <a:r>
              <a:rPr lang="en-US" sz="1200" dirty="0"/>
              <a:t>product</a:t>
            </a:r>
          </a:p>
          <a:p>
            <a:pPr marL="285750" indent="-285750" algn="l">
              <a:buFont typeface="Arial" panose="020B0604020202020204" pitchFamily="34" charset="0"/>
              <a:buChar char="•"/>
            </a:pPr>
            <a:r>
              <a:rPr lang="en-US" sz="1200" dirty="0"/>
              <a:t>service</a:t>
            </a:r>
          </a:p>
          <a:p>
            <a:pPr marL="285750" indent="-285750" algn="l">
              <a:buFont typeface="Arial" panose="020B0604020202020204" pitchFamily="34" charset="0"/>
              <a:buChar char="•"/>
            </a:pPr>
            <a:r>
              <a:rPr lang="en-US" sz="1200" dirty="0"/>
              <a:t>project</a:t>
            </a:r>
          </a:p>
          <a:p>
            <a:pPr marL="285750" indent="-285750" algn="l">
              <a:buFont typeface="Arial" panose="020B0604020202020204" pitchFamily="34" charset="0"/>
              <a:buChar char="•"/>
            </a:pPr>
            <a:r>
              <a:rPr lang="en-US" sz="1200" dirty="0"/>
              <a:t>analysis / analytic / analyst</a:t>
            </a:r>
          </a:p>
          <a:p>
            <a:pPr marL="285750" indent="-285750" algn="l">
              <a:buFont typeface="Arial" panose="020B0604020202020204" pitchFamily="34" charset="0"/>
              <a:buChar char="•"/>
            </a:pPr>
            <a:r>
              <a:rPr lang="en-US" sz="1200" dirty="0"/>
              <a:t>insight</a:t>
            </a:r>
          </a:p>
          <a:p>
            <a:pPr marL="285750" indent="-285750" algn="l">
              <a:buFont typeface="Arial" panose="020B0604020202020204" pitchFamily="34" charset="0"/>
              <a:buChar char="•"/>
            </a:pPr>
            <a:r>
              <a:rPr lang="en-US" sz="1200" dirty="0"/>
              <a:t>system</a:t>
            </a:r>
          </a:p>
          <a:p>
            <a:pPr marL="285750" indent="-285750" algn="l">
              <a:buFont typeface="Arial" panose="020B0604020202020204" pitchFamily="34" charset="0"/>
              <a:buChar char="•"/>
            </a:pPr>
            <a:r>
              <a:rPr lang="en-US" sz="1200" dirty="0"/>
              <a:t>application</a:t>
            </a:r>
          </a:p>
          <a:p>
            <a:pPr marL="285750" indent="-285750" algn="l">
              <a:buFont typeface="Arial" panose="020B0604020202020204" pitchFamily="34" charset="0"/>
              <a:buChar char="•"/>
            </a:pPr>
            <a:r>
              <a:rPr lang="en-US" sz="1200" dirty="0"/>
              <a:t>solution</a:t>
            </a:r>
          </a:p>
          <a:p>
            <a:pPr marL="285750" indent="-285750" algn="l">
              <a:buFont typeface="Arial" panose="020B0604020202020204" pitchFamily="34" charset="0"/>
              <a:buChar char="•"/>
            </a:pPr>
            <a:r>
              <a:rPr lang="en-US" sz="1200" dirty="0"/>
              <a:t>development</a:t>
            </a:r>
          </a:p>
          <a:p>
            <a:pPr marL="285750" indent="-285750" algn="l">
              <a:buFont typeface="Arial" panose="020B0604020202020204" pitchFamily="34" charset="0"/>
              <a:buChar char="•"/>
            </a:pPr>
            <a:r>
              <a:rPr lang="en-US" sz="1200" dirty="0"/>
              <a:t>research</a:t>
            </a:r>
            <a:endParaRPr sz="12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4" name="Picture 4" descr="Job Search Icon 744768">
            <a:extLst>
              <a:ext uri="{FF2B5EF4-FFF2-40B4-BE49-F238E27FC236}">
                <a16:creationId xmlns:a16="http://schemas.microsoft.com/office/drawing/2014/main" id="{8753E2B3-7B81-3646-9973-27233E243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156" y="44461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8AE53A-AF97-E847-9B4F-1EEB068C61F1}"/>
              </a:ext>
            </a:extLst>
          </p:cNvPr>
          <p:cNvPicPr>
            <a:picLocks noChangeAspect="1"/>
          </p:cNvPicPr>
          <p:nvPr/>
        </p:nvPicPr>
        <p:blipFill>
          <a:blip r:embed="rId4"/>
          <a:stretch>
            <a:fillRect/>
          </a:stretch>
        </p:blipFill>
        <p:spPr>
          <a:xfrm>
            <a:off x="1296354" y="1240156"/>
            <a:ext cx="4172141" cy="2129660"/>
          </a:xfrm>
          <a:prstGeom prst="rect">
            <a:avLst/>
          </a:prstGeom>
        </p:spPr>
      </p:pic>
      <p:sp>
        <p:nvSpPr>
          <p:cNvPr id="11" name="Google Shape;363;p36">
            <a:extLst>
              <a:ext uri="{FF2B5EF4-FFF2-40B4-BE49-F238E27FC236}">
                <a16:creationId xmlns:a16="http://schemas.microsoft.com/office/drawing/2014/main" id="{045ED27B-D676-4D48-8766-0AA2EFC31DE0}"/>
              </a:ext>
            </a:extLst>
          </p:cNvPr>
          <p:cNvSpPr txBox="1">
            <a:spLocks/>
          </p:cNvSpPr>
          <p:nvPr/>
        </p:nvSpPr>
        <p:spPr>
          <a:xfrm>
            <a:off x="953143" y="3563068"/>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involve working with people from other teams such as the product team and even senior managements and providing them with some support. </a:t>
            </a:r>
          </a:p>
          <a:p>
            <a:pPr marL="285750" indent="-285750" algn="l">
              <a:buFont typeface="Arial" panose="020B0604020202020204" pitchFamily="34" charset="0"/>
              <a:buChar char="•"/>
            </a:pPr>
            <a:r>
              <a:rPr lang="en-SG" sz="1200" dirty="0"/>
              <a:t>research as part of his or her work. </a:t>
            </a:r>
          </a:p>
          <a:p>
            <a:pPr marL="285750" indent="-285750" algn="l">
              <a:buFont typeface="Arial" panose="020B0604020202020204" pitchFamily="34" charset="0"/>
              <a:buChar char="•"/>
            </a:pPr>
            <a:r>
              <a:rPr lang="en-SG" sz="1200" dirty="0"/>
              <a:t>explaining or translating the technical terms for other non-technical people that is involved in the project that you are working on and also explaining on the insights that you have gotten from the analysis. </a:t>
            </a:r>
            <a:endParaRPr lang="en-US" sz="1200" dirty="0"/>
          </a:p>
        </p:txBody>
      </p:sp>
    </p:spTree>
    <p:extLst>
      <p:ext uri="{BB962C8B-B14F-4D97-AF65-F5344CB8AC3E}">
        <p14:creationId xmlns:p14="http://schemas.microsoft.com/office/powerpoint/2010/main" val="65446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INDUSTRY</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4A8AFA9-C4BD-B742-97EE-0D23120C9CCD}"/>
              </a:ext>
            </a:extLst>
          </p:cNvPr>
          <p:cNvPicPr>
            <a:picLocks noChangeAspect="1"/>
          </p:cNvPicPr>
          <p:nvPr/>
        </p:nvPicPr>
        <p:blipFill>
          <a:blip r:embed="rId3"/>
          <a:stretch>
            <a:fillRect/>
          </a:stretch>
        </p:blipFill>
        <p:spPr>
          <a:xfrm>
            <a:off x="856956" y="1712769"/>
            <a:ext cx="5067300" cy="2717800"/>
          </a:xfrm>
          <a:prstGeom prst="rect">
            <a:avLst/>
          </a:prstGeom>
        </p:spPr>
      </p:pic>
      <p:sp>
        <p:nvSpPr>
          <p:cNvPr id="8" name="Google Shape;363;p36">
            <a:extLst>
              <a:ext uri="{FF2B5EF4-FFF2-40B4-BE49-F238E27FC236}">
                <a16:creationId xmlns:a16="http://schemas.microsoft.com/office/drawing/2014/main" id="{DFE16F3F-2C05-5349-9386-40CC468E78C1}"/>
              </a:ext>
            </a:extLst>
          </p:cNvPr>
          <p:cNvSpPr txBox="1">
            <a:spLocks noGrp="1"/>
          </p:cNvSpPr>
          <p:nvPr>
            <p:ph type="subTitle" idx="1"/>
          </p:nvPr>
        </p:nvSpPr>
        <p:spPr>
          <a:xfrm>
            <a:off x="6130120" y="143271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Dominating industry is the IT related  services industry. </a:t>
            </a:r>
          </a:p>
          <a:p>
            <a:pPr marL="285750" indent="-285750" algn="l">
              <a:buFont typeface="Arial" panose="020B0604020202020204" pitchFamily="34" charset="0"/>
              <a:buChar char="•"/>
            </a:pPr>
            <a:r>
              <a:rPr lang="en-SG" sz="1400" dirty="0"/>
              <a:t>Existing, stable and automated system of collecting data</a:t>
            </a:r>
          </a:p>
          <a:p>
            <a:pPr marL="285750" indent="-285750" algn="l">
              <a:buFont typeface="Arial" panose="020B0604020202020204" pitchFamily="34" charset="0"/>
              <a:buChar char="•"/>
            </a:pPr>
            <a:r>
              <a:rPr lang="en-SG" sz="1400" dirty="0"/>
              <a:t>Other industries probably approached Staffing and Outsourcing companies to help them with the hiring process. </a:t>
            </a:r>
          </a:p>
          <a:p>
            <a:pPr marL="285750" indent="-285750" algn="l">
              <a:buFont typeface="Arial" panose="020B0604020202020204" pitchFamily="34" charset="0"/>
              <a:buChar char="•"/>
            </a:pPr>
            <a:r>
              <a:rPr lang="en-SG" sz="1400" dirty="0"/>
              <a:t>Healthcare, Pharmaceutical industry (Computer Vision), Investment Banking (Time series) and Advertising and Marketing industry. (NLP)</a:t>
            </a:r>
            <a:endParaRPr sz="1400" dirty="0"/>
          </a:p>
        </p:txBody>
      </p:sp>
    </p:spTree>
    <p:extLst>
      <p:ext uri="{BB962C8B-B14F-4D97-AF65-F5344CB8AC3E}">
        <p14:creationId xmlns:p14="http://schemas.microsoft.com/office/powerpoint/2010/main" val="152796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SECTOR</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4D85E3-18B5-B74F-A755-80FF1943EE91}"/>
              </a:ext>
            </a:extLst>
          </p:cNvPr>
          <p:cNvPicPr>
            <a:picLocks noChangeAspect="1"/>
          </p:cNvPicPr>
          <p:nvPr/>
        </p:nvPicPr>
        <p:blipFill>
          <a:blip r:embed="rId3"/>
          <a:stretch>
            <a:fillRect/>
          </a:stretch>
        </p:blipFill>
        <p:spPr>
          <a:xfrm>
            <a:off x="856956" y="1738630"/>
            <a:ext cx="5105400" cy="2336800"/>
          </a:xfrm>
          <a:prstGeom prst="rect">
            <a:avLst/>
          </a:prstGeom>
        </p:spPr>
      </p:pic>
      <p:sp>
        <p:nvSpPr>
          <p:cNvPr id="8" name="Google Shape;363;p36">
            <a:extLst>
              <a:ext uri="{FF2B5EF4-FFF2-40B4-BE49-F238E27FC236}">
                <a16:creationId xmlns:a16="http://schemas.microsoft.com/office/drawing/2014/main" id="{596C9C02-E6CA-CF4C-A6EA-1CAADA2C2BEA}"/>
              </a:ext>
            </a:extLst>
          </p:cNvPr>
          <p:cNvSpPr txBox="1">
            <a:spLocks noGrp="1"/>
          </p:cNvSpPr>
          <p:nvPr>
            <p:ph type="subTitle" idx="1"/>
          </p:nvPr>
        </p:nvSpPr>
        <p:spPr>
          <a:xfrm>
            <a:off x="6130120" y="120070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Most of the top ten sectors are also related to the top ten industry. </a:t>
            </a:r>
          </a:p>
          <a:p>
            <a:pPr marL="742950" lvl="1" indent="-285750">
              <a:buFont typeface="Arial" panose="020B0604020202020204" pitchFamily="34" charset="0"/>
              <a:buChar char="•"/>
            </a:pPr>
            <a:r>
              <a:rPr lang="en-SG" sz="1400" dirty="0"/>
              <a:t>Information Technology, Business Services, Biotech and Pharmaceuticals, Health Care, Finance, Media.</a:t>
            </a:r>
          </a:p>
          <a:p>
            <a:pPr marL="285750" indent="-285750" algn="l">
              <a:buFont typeface="Arial" panose="020B0604020202020204" pitchFamily="34" charset="0"/>
              <a:buChar char="•"/>
            </a:pPr>
            <a:r>
              <a:rPr lang="en-SG" sz="1400" dirty="0"/>
              <a:t>The new sectors that were previously not mentioned are Education (NLP), Insurance, Manufacturing and Retail (time series).</a:t>
            </a:r>
          </a:p>
          <a:p>
            <a:pPr marL="742950" lvl="1" indent="-285750">
              <a:buFont typeface="Arial" panose="020B0604020202020204" pitchFamily="34" charset="0"/>
              <a:buChar char="•"/>
            </a:pPr>
            <a:r>
              <a:rPr lang="en-SG" sz="1400" dirty="0"/>
              <a:t>possibly the ones that hire Data Scientist through Outsourcing companies.</a:t>
            </a:r>
            <a:endParaRPr sz="1400" dirty="0"/>
          </a:p>
        </p:txBody>
      </p:sp>
    </p:spTree>
    <p:extLst>
      <p:ext uri="{BB962C8B-B14F-4D97-AF65-F5344CB8AC3E}">
        <p14:creationId xmlns:p14="http://schemas.microsoft.com/office/powerpoint/2010/main" val="16312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JOB TITLES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B3071C2-4BEE-3146-869D-B6A24A1EBD4E}"/>
              </a:ext>
            </a:extLst>
          </p:cNvPr>
          <p:cNvPicPr>
            <a:picLocks noChangeAspect="1"/>
          </p:cNvPicPr>
          <p:nvPr/>
        </p:nvPicPr>
        <p:blipFill>
          <a:blip r:embed="rId3"/>
          <a:stretch>
            <a:fillRect/>
          </a:stretch>
        </p:blipFill>
        <p:spPr>
          <a:xfrm>
            <a:off x="856956" y="1656080"/>
            <a:ext cx="5156200" cy="2400300"/>
          </a:xfrm>
          <a:prstGeom prst="rect">
            <a:avLst/>
          </a:prstGeom>
        </p:spPr>
      </p:pic>
      <p:sp>
        <p:nvSpPr>
          <p:cNvPr id="8" name="Google Shape;363;p36">
            <a:extLst>
              <a:ext uri="{FF2B5EF4-FFF2-40B4-BE49-F238E27FC236}">
                <a16:creationId xmlns:a16="http://schemas.microsoft.com/office/drawing/2014/main" id="{234BE7C6-B13E-0540-8165-4D4F7D319E2E}"/>
              </a:ext>
            </a:extLst>
          </p:cNvPr>
          <p:cNvSpPr txBox="1">
            <a:spLocks noGrp="1"/>
          </p:cNvSpPr>
          <p:nvPr>
            <p:ph type="subTitle" idx="1"/>
          </p:nvPr>
        </p:nvSpPr>
        <p:spPr>
          <a:xfrm>
            <a:off x="6130120" y="1541896"/>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good mix of job positions as Data Scientist, Data </a:t>
            </a:r>
            <a:r>
              <a:rPr lang="en-US" sz="1200" dirty="0" err="1"/>
              <a:t>Analayst</a:t>
            </a:r>
            <a:r>
              <a:rPr lang="en-US" sz="1200" dirty="0"/>
              <a:t> and Data Engineer related titles. </a:t>
            </a:r>
          </a:p>
          <a:p>
            <a:pPr marL="285750" indent="-285750" algn="l">
              <a:buFont typeface="Arial" panose="020B0604020202020204" pitchFamily="34" charset="0"/>
              <a:buChar char="•"/>
            </a:pPr>
            <a:r>
              <a:rPr lang="en-US" sz="1200" dirty="0"/>
              <a:t>not much demand for senior position in the Data engineering related roles.</a:t>
            </a:r>
          </a:p>
          <a:p>
            <a:pPr marL="742950" lvl="1" indent="-285750">
              <a:buFont typeface="Arial" panose="020B0604020202020204" pitchFamily="34" charset="0"/>
              <a:buChar char="•"/>
            </a:pPr>
            <a:r>
              <a:rPr lang="en-US" sz="1200" dirty="0"/>
              <a:t>most of them transition into other roles instead of remaining as a data engineer.</a:t>
            </a:r>
          </a:p>
          <a:p>
            <a:pPr marL="742950" lvl="1" indent="-285750">
              <a:buFont typeface="Arial" panose="020B0604020202020204" pitchFamily="34" charset="0"/>
              <a:buChar char="•"/>
            </a:pPr>
            <a:r>
              <a:rPr lang="en-US" sz="1200" dirty="0"/>
              <a:t>data engineer roles are newer compared to data analyst or data scientist, so the market has not yet reflected demand for senior data engineer</a:t>
            </a:r>
            <a:endParaRPr sz="1200" dirty="0"/>
          </a:p>
        </p:txBody>
      </p:sp>
    </p:spTree>
    <p:extLst>
      <p:ext uri="{BB962C8B-B14F-4D97-AF65-F5344CB8AC3E}">
        <p14:creationId xmlns:p14="http://schemas.microsoft.com/office/powerpoint/2010/main" val="67359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MINIMUM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B63199-F720-4E46-8731-2E8080FF3743}"/>
              </a:ext>
            </a:extLst>
          </p:cNvPr>
          <p:cNvPicPr>
            <a:picLocks noChangeAspect="1"/>
          </p:cNvPicPr>
          <p:nvPr/>
        </p:nvPicPr>
        <p:blipFill>
          <a:blip r:embed="rId3"/>
          <a:stretch>
            <a:fillRect/>
          </a:stretch>
        </p:blipFill>
        <p:spPr>
          <a:xfrm>
            <a:off x="828246" y="1664575"/>
            <a:ext cx="5693410" cy="1713774"/>
          </a:xfrm>
          <a:prstGeom prst="rect">
            <a:avLst/>
          </a:prstGeom>
        </p:spPr>
      </p:pic>
      <p:sp>
        <p:nvSpPr>
          <p:cNvPr id="9" name="Google Shape;363;p36">
            <a:extLst>
              <a:ext uri="{FF2B5EF4-FFF2-40B4-BE49-F238E27FC236}">
                <a16:creationId xmlns:a16="http://schemas.microsoft.com/office/drawing/2014/main" id="{4B606844-C272-7E4A-94D0-CE6ECF4BBC3D}"/>
              </a:ext>
            </a:extLst>
          </p:cNvPr>
          <p:cNvSpPr txBox="1">
            <a:spLocks/>
          </p:cNvSpPr>
          <p:nvPr/>
        </p:nvSpPr>
        <p:spPr>
          <a:xfrm>
            <a:off x="816663" y="3644956"/>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Can enjoy more starting salary as a data scientist</a:t>
            </a:r>
          </a:p>
          <a:p>
            <a:pPr marL="285750" indent="-285750" algn="l">
              <a:buFont typeface="Arial" panose="020B0604020202020204" pitchFamily="34" charset="0"/>
              <a:buChar char="•"/>
            </a:pPr>
            <a:r>
              <a:rPr lang="en-SG" sz="1200" dirty="0"/>
              <a:t>However, there a small number of data scientist willing to get lower than most min salary to enter the job market</a:t>
            </a:r>
          </a:p>
          <a:p>
            <a:pPr marL="285750" indent="-285750" algn="l">
              <a:buFont typeface="Arial" panose="020B0604020202020204" pitchFamily="34" charset="0"/>
              <a:buChar char="•"/>
            </a:pPr>
            <a:r>
              <a:rPr lang="en-SG" sz="1200" dirty="0"/>
              <a:t>Senior roles can fetch much higher salary than average (more than 200K). These salaries are usually doled out by large tech firms</a:t>
            </a:r>
          </a:p>
          <a:p>
            <a:pPr marL="285750" indent="-285750" algn="l">
              <a:buFont typeface="Arial" panose="020B0604020202020204" pitchFamily="34" charset="0"/>
              <a:buChar char="•"/>
            </a:pPr>
            <a:r>
              <a:rPr lang="en-SG" sz="1200" dirty="0"/>
              <a:t>Some firms recognised the importance of data engineers and they are also willing to pay high minimum salary  </a:t>
            </a:r>
            <a:endParaRPr lang="en-US" sz="1200" dirty="0"/>
          </a:p>
        </p:txBody>
      </p:sp>
      <p:cxnSp>
        <p:nvCxnSpPr>
          <p:cNvPr id="5" name="Straight Connector 4">
            <a:extLst>
              <a:ext uri="{FF2B5EF4-FFF2-40B4-BE49-F238E27FC236}">
                <a16:creationId xmlns:a16="http://schemas.microsoft.com/office/drawing/2014/main" id="{122D2845-F17A-434F-8080-20559238303C}"/>
              </a:ext>
            </a:extLst>
          </p:cNvPr>
          <p:cNvCxnSpPr>
            <a:cxnSpLocks/>
          </p:cNvCxnSpPr>
          <p:nvPr/>
        </p:nvCxnSpPr>
        <p:spPr>
          <a:xfrm>
            <a:off x="3521121"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E231F3E-E670-5E4F-894A-DB0B344375C1}"/>
              </a:ext>
            </a:extLst>
          </p:cNvPr>
          <p:cNvCxnSpPr>
            <a:cxnSpLocks/>
          </p:cNvCxnSpPr>
          <p:nvPr/>
        </p:nvCxnSpPr>
        <p:spPr>
          <a:xfrm>
            <a:off x="2895600" y="1477475"/>
            <a:ext cx="0" cy="2055653"/>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22073AF-7731-FA4E-87A0-1DAF26DF1CF0}"/>
              </a:ext>
            </a:extLst>
          </p:cNvPr>
          <p:cNvCxnSpPr>
            <a:cxnSpLocks/>
          </p:cNvCxnSpPr>
          <p:nvPr/>
        </p:nvCxnSpPr>
        <p:spPr>
          <a:xfrm>
            <a:off x="3007056" y="1477475"/>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6191031E-DD8E-794E-9A22-A51E0AB8ADC4}"/>
              </a:ext>
            </a:extLst>
          </p:cNvPr>
          <p:cNvSpPr/>
          <p:nvPr/>
        </p:nvSpPr>
        <p:spPr>
          <a:xfrm>
            <a:off x="6045958" y="1664575"/>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2D4C7-EE19-A246-8A61-2B9BC8B87CEE}"/>
              </a:ext>
            </a:extLst>
          </p:cNvPr>
          <p:cNvSpPr/>
          <p:nvPr/>
        </p:nvSpPr>
        <p:spPr>
          <a:xfrm>
            <a:off x="6018661" y="2743670"/>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2E815B-EF64-B641-8991-74459BFA8D94}"/>
              </a:ext>
            </a:extLst>
          </p:cNvPr>
          <p:cNvSpPr/>
          <p:nvPr/>
        </p:nvSpPr>
        <p:spPr>
          <a:xfrm>
            <a:off x="4585622" y="2784614"/>
            <a:ext cx="586464"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925EA-7342-B745-8E5A-C46443A61EB8}"/>
              </a:ext>
            </a:extLst>
          </p:cNvPr>
          <p:cNvSpPr/>
          <p:nvPr/>
        </p:nvSpPr>
        <p:spPr>
          <a:xfrm>
            <a:off x="4647062" y="2457297"/>
            <a:ext cx="746076" cy="28637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773621-30BF-0E46-9D76-A16A97B119DF}"/>
              </a:ext>
            </a:extLst>
          </p:cNvPr>
          <p:cNvSpPr/>
          <p:nvPr/>
        </p:nvSpPr>
        <p:spPr>
          <a:xfrm>
            <a:off x="1876593" y="177420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A63016-F50A-1544-B616-72D9B38A3908}"/>
              </a:ext>
            </a:extLst>
          </p:cNvPr>
          <p:cNvSpPr/>
          <p:nvPr/>
        </p:nvSpPr>
        <p:spPr>
          <a:xfrm>
            <a:off x="1878865" y="2022145"/>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771D17-BC75-5F4D-A612-59CDA9E03F9A}"/>
              </a:ext>
            </a:extLst>
          </p:cNvPr>
          <p:cNvSpPr/>
          <p:nvPr/>
        </p:nvSpPr>
        <p:spPr>
          <a:xfrm>
            <a:off x="1908433" y="263856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63;p36">
            <a:extLst>
              <a:ext uri="{FF2B5EF4-FFF2-40B4-BE49-F238E27FC236}">
                <a16:creationId xmlns:a16="http://schemas.microsoft.com/office/drawing/2014/main" id="{75ED8DBD-1A3D-2544-9FF4-22901C5DF5FD}"/>
              </a:ext>
            </a:extLst>
          </p:cNvPr>
          <p:cNvSpPr txBox="1">
            <a:spLocks noGrp="1"/>
          </p:cNvSpPr>
          <p:nvPr>
            <p:ph type="subTitle" idx="1"/>
          </p:nvPr>
        </p:nvSpPr>
        <p:spPr>
          <a:xfrm>
            <a:off x="6694306" y="1201384"/>
            <a:ext cx="2270666" cy="254861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Start minimum range is higher for data scientist compared to data analyst or data engineer</a:t>
            </a:r>
          </a:p>
          <a:p>
            <a:pPr marL="285750" indent="-285750" algn="l">
              <a:buFont typeface="Arial" panose="020B0604020202020204" pitchFamily="34" charset="0"/>
              <a:buChar char="•"/>
            </a:pPr>
            <a:r>
              <a:rPr lang="en-US" sz="1200" dirty="0"/>
              <a:t>Low outlier range for senior data scientist, data scientist, machine learning engineer</a:t>
            </a:r>
          </a:p>
          <a:p>
            <a:pPr marL="285750" indent="-285750" algn="l">
              <a:buFont typeface="Arial" panose="020B0604020202020204" pitchFamily="34" charset="0"/>
              <a:buChar char="•"/>
            </a:pPr>
            <a:r>
              <a:rPr lang="en-US" sz="1200" dirty="0"/>
              <a:t>High outlier range for senior data scientist, senior data engineer, senior data analyst, big data engineer</a:t>
            </a:r>
          </a:p>
        </p:txBody>
      </p:sp>
    </p:spTree>
    <p:extLst>
      <p:ext uri="{BB962C8B-B14F-4D97-AF65-F5344CB8AC3E}">
        <p14:creationId xmlns:p14="http://schemas.microsoft.com/office/powerpoint/2010/main" val="4179721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MAXIMUM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4B7367E-7A54-3543-B225-18E35C6E0A31}"/>
              </a:ext>
            </a:extLst>
          </p:cNvPr>
          <p:cNvPicPr>
            <a:picLocks noChangeAspect="1"/>
          </p:cNvPicPr>
          <p:nvPr/>
        </p:nvPicPr>
        <p:blipFill>
          <a:blip r:embed="rId3"/>
          <a:stretch>
            <a:fillRect/>
          </a:stretch>
        </p:blipFill>
        <p:spPr>
          <a:xfrm>
            <a:off x="951075" y="1600146"/>
            <a:ext cx="6362700" cy="1765300"/>
          </a:xfrm>
          <a:prstGeom prst="rect">
            <a:avLst/>
          </a:prstGeom>
        </p:spPr>
      </p:pic>
      <p:sp>
        <p:nvSpPr>
          <p:cNvPr id="9" name="Google Shape;363;p36">
            <a:extLst>
              <a:ext uri="{FF2B5EF4-FFF2-40B4-BE49-F238E27FC236}">
                <a16:creationId xmlns:a16="http://schemas.microsoft.com/office/drawing/2014/main" id="{981D642A-2608-5C49-9E48-6C8854029AC3}"/>
              </a:ext>
            </a:extLst>
          </p:cNvPr>
          <p:cNvSpPr txBox="1">
            <a:spLocks/>
          </p:cNvSpPr>
          <p:nvPr/>
        </p:nvSpPr>
        <p:spPr>
          <a:xfrm>
            <a:off x="816664" y="3549420"/>
            <a:ext cx="7044446"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Senior positions can earn as much as 250K or more. Possibility is more for senior data scientist or data analyst </a:t>
            </a:r>
          </a:p>
          <a:p>
            <a:pPr marL="285750" indent="-285750" algn="l">
              <a:buFont typeface="Arial" panose="020B0604020202020204" pitchFamily="34" charset="0"/>
              <a:buChar char="•"/>
            </a:pPr>
            <a:r>
              <a:rPr lang="en-SG" sz="1200" dirty="0"/>
              <a:t>As gain more experience and gain senior positions, salary variability is very similar among data scientist, data engineer, data analyst </a:t>
            </a:r>
            <a:endParaRPr lang="en-US" sz="1200" dirty="0"/>
          </a:p>
        </p:txBody>
      </p:sp>
      <p:sp>
        <p:nvSpPr>
          <p:cNvPr id="10" name="Oval 9">
            <a:extLst>
              <a:ext uri="{FF2B5EF4-FFF2-40B4-BE49-F238E27FC236}">
                <a16:creationId xmlns:a16="http://schemas.microsoft.com/office/drawing/2014/main" id="{F6162B7B-A5ED-6743-A740-4A73E2223596}"/>
              </a:ext>
            </a:extLst>
          </p:cNvPr>
          <p:cNvSpPr/>
          <p:nvPr/>
        </p:nvSpPr>
        <p:spPr>
          <a:xfrm>
            <a:off x="6567699" y="1988513"/>
            <a:ext cx="746076" cy="1095881"/>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FC6463-5512-1147-BE8F-AF69C7CC25C7}"/>
              </a:ext>
            </a:extLst>
          </p:cNvPr>
          <p:cNvSpPr/>
          <p:nvPr/>
        </p:nvSpPr>
        <p:spPr>
          <a:xfrm>
            <a:off x="5821623" y="2517158"/>
            <a:ext cx="746076" cy="254594"/>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3186A2-032C-8B43-8FFB-052D6B3712C0}"/>
              </a:ext>
            </a:extLst>
          </p:cNvPr>
          <p:cNvCxnSpPr>
            <a:cxnSpLocks/>
          </p:cNvCxnSpPr>
          <p:nvPr/>
        </p:nvCxnSpPr>
        <p:spPr>
          <a:xfrm>
            <a:off x="3794079"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F321E1-10C7-CE42-ACCA-983A412832CA}"/>
              </a:ext>
            </a:extLst>
          </p:cNvPr>
          <p:cNvCxnSpPr>
            <a:cxnSpLocks/>
          </p:cNvCxnSpPr>
          <p:nvPr/>
        </p:nvCxnSpPr>
        <p:spPr>
          <a:xfrm>
            <a:off x="3864591" y="147974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E3AE392-2FDD-6F42-ABE2-AEEBD0956945}"/>
              </a:ext>
            </a:extLst>
          </p:cNvPr>
          <p:cNvCxnSpPr>
            <a:cxnSpLocks/>
          </p:cNvCxnSpPr>
          <p:nvPr/>
        </p:nvCxnSpPr>
        <p:spPr>
          <a:xfrm>
            <a:off x="5177050" y="146155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E2DDA4-7F65-9C43-8E1E-2D02836127F6}"/>
              </a:ext>
            </a:extLst>
          </p:cNvPr>
          <p:cNvCxnSpPr>
            <a:cxnSpLocks/>
          </p:cNvCxnSpPr>
          <p:nvPr/>
        </p:nvCxnSpPr>
        <p:spPr>
          <a:xfrm>
            <a:off x="5070142" y="1461557"/>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16" name="Google Shape;363;p36">
            <a:extLst>
              <a:ext uri="{FF2B5EF4-FFF2-40B4-BE49-F238E27FC236}">
                <a16:creationId xmlns:a16="http://schemas.microsoft.com/office/drawing/2014/main" id="{6C01B563-CC47-2248-84D2-74C89BADD660}"/>
              </a:ext>
            </a:extLst>
          </p:cNvPr>
          <p:cNvSpPr txBox="1">
            <a:spLocks noGrp="1"/>
          </p:cNvSpPr>
          <p:nvPr>
            <p:ph type="subTitle" idx="1"/>
          </p:nvPr>
        </p:nvSpPr>
        <p:spPr>
          <a:xfrm>
            <a:off x="7420683" y="1094151"/>
            <a:ext cx="1723318" cy="330042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Possible to get more salary as a data scientist or as much as a senior data scientist</a:t>
            </a:r>
          </a:p>
          <a:p>
            <a:pPr marL="285750" indent="-285750" algn="l">
              <a:buFont typeface="Arial" panose="020B0604020202020204" pitchFamily="34" charset="0"/>
              <a:buChar char="•"/>
            </a:pPr>
            <a:r>
              <a:rPr lang="en-US" sz="1200" dirty="0"/>
              <a:t>High outlier range for </a:t>
            </a:r>
          </a:p>
          <a:p>
            <a:pPr marL="742950" lvl="1" indent="-285750">
              <a:buFont typeface="Arial" panose="020B0604020202020204" pitchFamily="34" charset="0"/>
              <a:buChar char="•"/>
            </a:pPr>
            <a:r>
              <a:rPr lang="en-US" sz="1200" dirty="0"/>
              <a:t>data scientist</a:t>
            </a:r>
          </a:p>
          <a:p>
            <a:pPr marL="742950" lvl="1" indent="-285750">
              <a:buFont typeface="Arial" panose="020B0604020202020204" pitchFamily="34" charset="0"/>
              <a:buChar char="•"/>
            </a:pPr>
            <a:r>
              <a:rPr lang="en-US" sz="1200" dirty="0"/>
              <a:t>BI analyst</a:t>
            </a:r>
          </a:p>
          <a:p>
            <a:pPr marL="742950" lvl="1" indent="-285750">
              <a:buFont typeface="Arial" panose="020B0604020202020204" pitchFamily="34" charset="0"/>
              <a:buChar char="•"/>
            </a:pPr>
            <a:r>
              <a:rPr lang="en-US" sz="1200" dirty="0"/>
              <a:t>Senior data scientist</a:t>
            </a:r>
          </a:p>
          <a:p>
            <a:pPr marL="742950" lvl="1" indent="-285750">
              <a:buFont typeface="Arial" panose="020B0604020202020204" pitchFamily="34" charset="0"/>
              <a:buChar char="•"/>
            </a:pPr>
            <a:r>
              <a:rPr lang="en-US" sz="1200" dirty="0"/>
              <a:t>Senior data engineer</a:t>
            </a:r>
          </a:p>
          <a:p>
            <a:pPr marL="742950" lvl="1" indent="-285750">
              <a:buFont typeface="Arial" panose="020B0604020202020204" pitchFamily="34" charset="0"/>
              <a:buChar char="•"/>
            </a:pPr>
            <a:r>
              <a:rPr lang="en-US" sz="1200" dirty="0"/>
              <a:t>Senior data analyst</a:t>
            </a:r>
          </a:p>
        </p:txBody>
      </p:sp>
      <p:sp>
        <p:nvSpPr>
          <p:cNvPr id="17" name="Oval 16">
            <a:extLst>
              <a:ext uri="{FF2B5EF4-FFF2-40B4-BE49-F238E27FC236}">
                <a16:creationId xmlns:a16="http://schemas.microsoft.com/office/drawing/2014/main" id="{278801EF-30BE-1947-A5CE-E5FEDF4058DF}"/>
              </a:ext>
            </a:extLst>
          </p:cNvPr>
          <p:cNvSpPr/>
          <p:nvPr/>
        </p:nvSpPr>
        <p:spPr>
          <a:xfrm>
            <a:off x="6675678" y="1640253"/>
            <a:ext cx="332659" cy="367406"/>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77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TOPIC MODELLING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conduct topic modelling </a:t>
            </a:r>
          </a:p>
          <a:p>
            <a:pPr marL="0" lvl="0" indent="0"/>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69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TOPIC MODELLING OVERVIEW</a:t>
            </a:r>
            <a:endParaRPr dirty="0"/>
          </a:p>
        </p:txBody>
      </p:sp>
      <p:sp>
        <p:nvSpPr>
          <p:cNvPr id="363" name="Google Shape;363;p36"/>
          <p:cNvSpPr txBox="1">
            <a:spLocks noGrp="1"/>
          </p:cNvSpPr>
          <p:nvPr>
            <p:ph type="subTitle" idx="1"/>
          </p:nvPr>
        </p:nvSpPr>
        <p:spPr>
          <a:xfrm>
            <a:off x="609599" y="1603160"/>
            <a:ext cx="7821126" cy="3269091"/>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Topic modelling done separately for articles and job listings dataset</a:t>
            </a:r>
          </a:p>
          <a:p>
            <a:pPr marL="285750" indent="-285750" algn="l">
              <a:buFont typeface="Arial" panose="020B0604020202020204" pitchFamily="34" charset="0"/>
              <a:buChar char="•"/>
            </a:pPr>
            <a:r>
              <a:rPr lang="en-SG" dirty="0"/>
              <a:t>Latent Semantic Analysis (LSA)</a:t>
            </a:r>
          </a:p>
          <a:p>
            <a:pPr marL="742950" lvl="1" indent="-285750">
              <a:buFont typeface="Arial" panose="020B0604020202020204" pitchFamily="34" charset="0"/>
              <a:buChar char="•"/>
            </a:pPr>
            <a:r>
              <a:rPr lang="en-SG" dirty="0"/>
              <a:t>Bag of words (BOW)</a:t>
            </a:r>
          </a:p>
          <a:p>
            <a:pPr marL="742950" lvl="1" indent="-285750">
              <a:buFont typeface="Arial" panose="020B0604020202020204" pitchFamily="34" charset="0"/>
              <a:buChar char="•"/>
            </a:pPr>
            <a:r>
              <a:rPr lang="en-SG" dirty="0"/>
              <a:t>Term frequency–inverse document frequency (TF-IDF)</a:t>
            </a:r>
          </a:p>
          <a:p>
            <a:pPr marL="742950" lvl="1" indent="-285750">
              <a:buFont typeface="Arial" panose="020B0604020202020204" pitchFamily="34" charset="0"/>
              <a:buChar char="•"/>
            </a:pPr>
            <a:r>
              <a:rPr lang="en-SG" dirty="0"/>
              <a:t>focus on reducing matrix dimension while LDA</a:t>
            </a:r>
          </a:p>
          <a:p>
            <a:pPr marL="742950" lvl="1" indent="-285750">
              <a:buFont typeface="Arial" panose="020B0604020202020204" pitchFamily="34" charset="0"/>
              <a:buChar char="•"/>
            </a:pPr>
            <a:r>
              <a:rPr lang="en-SG" dirty="0"/>
              <a:t>words will occurs in similar pieces of text if they have similar meaning</a:t>
            </a:r>
          </a:p>
          <a:p>
            <a:pPr marL="285750" indent="-285750" algn="l">
              <a:buFont typeface="Arial" panose="020B0604020202020204" pitchFamily="34" charset="0"/>
              <a:buChar char="•"/>
            </a:pPr>
            <a:r>
              <a:rPr lang="en-SG" dirty="0"/>
              <a:t>Latent Dirichlet Allocation (LDA)</a:t>
            </a:r>
          </a:p>
          <a:p>
            <a:pPr marL="742950" lvl="1" indent="-285750">
              <a:buFont typeface="Arial" panose="020B0604020202020204" pitchFamily="34" charset="0"/>
              <a:buChar char="•"/>
            </a:pPr>
            <a:r>
              <a:rPr lang="en-SG" dirty="0"/>
              <a:t>Bag of words (BOW)</a:t>
            </a:r>
          </a:p>
          <a:p>
            <a:pPr marL="742950" lvl="1" indent="-285750">
              <a:buFont typeface="Arial" panose="020B0604020202020204" pitchFamily="34" charset="0"/>
              <a:buChar char="•"/>
            </a:pPr>
            <a:r>
              <a:rPr lang="en-SG" dirty="0"/>
              <a:t>Term frequency–inverse document frequency (TF-IDF)</a:t>
            </a:r>
          </a:p>
          <a:p>
            <a:pPr marL="742950" lvl="1" indent="-285750">
              <a:buFont typeface="Arial" panose="020B0604020202020204" pitchFamily="34" charset="0"/>
              <a:buChar char="•"/>
            </a:pPr>
            <a:r>
              <a:rPr lang="en-SG" dirty="0"/>
              <a:t>solves topic </a:t>
            </a:r>
            <a:r>
              <a:rPr lang="en-SG" dirty="0" err="1"/>
              <a:t>modeling</a:t>
            </a:r>
            <a:r>
              <a:rPr lang="en-SG" dirty="0"/>
              <a:t> problems</a:t>
            </a:r>
          </a:p>
          <a:p>
            <a:pPr marL="742950" lvl="1" indent="-285750">
              <a:buFont typeface="Arial" panose="020B0604020202020204" pitchFamily="34" charset="0"/>
              <a:buChar char="•"/>
            </a:pPr>
            <a:r>
              <a:rPr lang="en-SG" dirty="0"/>
              <a:t>each document mix with various topics and every topic mix with various words</a:t>
            </a:r>
          </a:p>
          <a:p>
            <a:pPr marL="285750" indent="-285750" algn="l">
              <a:buFont typeface="Arial" panose="020B0604020202020204" pitchFamily="34" charset="0"/>
              <a:buChar char="•"/>
            </a:pPr>
            <a:r>
              <a:rPr lang="en-SG" dirty="0"/>
              <a:t>Extract top topics and dominant documents</a:t>
            </a:r>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0" indent="0"/>
            <a:endParaRPr lang="en-SG" dirty="0"/>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A1355F7-EAF7-A64B-8681-D6BC6F0CE036}"/>
              </a:ext>
            </a:extLst>
          </p:cNvPr>
          <p:cNvPicPr>
            <a:picLocks noChangeAspect="1"/>
          </p:cNvPicPr>
          <p:nvPr/>
        </p:nvPicPr>
        <p:blipFill>
          <a:blip r:embed="rId3"/>
          <a:stretch>
            <a:fillRect/>
          </a:stretch>
        </p:blipFill>
        <p:spPr>
          <a:xfrm>
            <a:off x="5076322" y="64613"/>
            <a:ext cx="2820614" cy="1562990"/>
          </a:xfrm>
          <a:prstGeom prst="rect">
            <a:avLst/>
          </a:prstGeom>
        </p:spPr>
      </p:pic>
    </p:spTree>
    <p:extLst>
      <p:ext uri="{BB962C8B-B14F-4D97-AF65-F5344CB8AC3E}">
        <p14:creationId xmlns:p14="http://schemas.microsoft.com/office/powerpoint/2010/main" val="174495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GOAL &amp; PROBLEM STATEMENT</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achieve for this project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47B95B77-BE33-B149-9C01-CA01F4098BB9}"/>
              </a:ext>
            </a:extLst>
          </p:cNvPr>
          <p:cNvPicPr>
            <a:picLocks noChangeAspect="1"/>
          </p:cNvPicPr>
          <p:nvPr/>
        </p:nvPicPr>
        <p:blipFill>
          <a:blip r:embed="rId3"/>
          <a:stretch>
            <a:fillRect/>
          </a:stretch>
        </p:blipFill>
        <p:spPr>
          <a:xfrm>
            <a:off x="982639" y="1519178"/>
            <a:ext cx="3698544" cy="1898044"/>
          </a:xfrm>
          <a:prstGeom prst="rect">
            <a:avLst/>
          </a:prstGeom>
        </p:spPr>
      </p:pic>
      <p:pic>
        <p:nvPicPr>
          <p:cNvPr id="4" name="Picture 3">
            <a:extLst>
              <a:ext uri="{FF2B5EF4-FFF2-40B4-BE49-F238E27FC236}">
                <a16:creationId xmlns:a16="http://schemas.microsoft.com/office/drawing/2014/main" id="{3FB2ED79-B84E-C74D-A640-F1C22771139F}"/>
              </a:ext>
            </a:extLst>
          </p:cNvPr>
          <p:cNvPicPr>
            <a:picLocks noChangeAspect="1"/>
          </p:cNvPicPr>
          <p:nvPr/>
        </p:nvPicPr>
        <p:blipFill>
          <a:blip r:embed="rId4"/>
          <a:stretch>
            <a:fillRect/>
          </a:stretch>
        </p:blipFill>
        <p:spPr>
          <a:xfrm>
            <a:off x="982639" y="3608876"/>
            <a:ext cx="3310020" cy="1105200"/>
          </a:xfrm>
          <a:prstGeom prst="rect">
            <a:avLst/>
          </a:prstGeom>
        </p:spPr>
      </p:pic>
      <p:sp>
        <p:nvSpPr>
          <p:cNvPr id="12" name="Google Shape;363;p36">
            <a:extLst>
              <a:ext uri="{FF2B5EF4-FFF2-40B4-BE49-F238E27FC236}">
                <a16:creationId xmlns:a16="http://schemas.microsoft.com/office/drawing/2014/main" id="{15D61EC1-B29B-E146-9162-93B7E283B1B3}"/>
              </a:ext>
            </a:extLst>
          </p:cNvPr>
          <p:cNvSpPr txBox="1">
            <a:spLocks/>
          </p:cNvSpPr>
          <p:nvPr/>
        </p:nvSpPr>
        <p:spPr>
          <a:xfrm>
            <a:off x="4725754" y="3533128"/>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As shown in previous EDA, most articles are on these ML branch: time series, computer vision, NLP, neural network</a:t>
            </a:r>
          </a:p>
          <a:p>
            <a:pPr marL="285750" indent="-285750" algn="l">
              <a:buFont typeface="Arial" panose="020B0604020202020204" pitchFamily="34" charset="0"/>
              <a:buChar char="•"/>
            </a:pPr>
            <a:r>
              <a:rPr lang="en-SG" sz="1200" dirty="0"/>
              <a:t>Dominant Topic (DT) -&gt;Topic 0: code for training different models for time series and image classification. </a:t>
            </a:r>
            <a:endParaRPr lang="en-US" sz="1200" dirty="0"/>
          </a:p>
        </p:txBody>
      </p:sp>
      <p:pic>
        <p:nvPicPr>
          <p:cNvPr id="5" name="Picture 4">
            <a:extLst>
              <a:ext uri="{FF2B5EF4-FFF2-40B4-BE49-F238E27FC236}">
                <a16:creationId xmlns:a16="http://schemas.microsoft.com/office/drawing/2014/main" id="{8934FE45-A5A6-AE4B-8136-2C798CE1DBE2}"/>
              </a:ext>
            </a:extLst>
          </p:cNvPr>
          <p:cNvPicPr>
            <a:picLocks noChangeAspect="1"/>
          </p:cNvPicPr>
          <p:nvPr/>
        </p:nvPicPr>
        <p:blipFill>
          <a:blip r:embed="rId5"/>
          <a:stretch>
            <a:fillRect/>
          </a:stretch>
        </p:blipFill>
        <p:spPr>
          <a:xfrm>
            <a:off x="4874408" y="1530050"/>
            <a:ext cx="4219315" cy="1828214"/>
          </a:xfrm>
          <a:prstGeom prst="rect">
            <a:avLst/>
          </a:prstGeom>
        </p:spPr>
      </p:pic>
    </p:spTree>
    <p:extLst>
      <p:ext uri="{BB962C8B-B14F-4D97-AF65-F5344CB8AC3E}">
        <p14:creationId xmlns:p14="http://schemas.microsoft.com/office/powerpoint/2010/main" val="64588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3E702D3-BF65-7943-852D-E90699ED89AD}"/>
              </a:ext>
            </a:extLst>
          </p:cNvPr>
          <p:cNvPicPr>
            <a:picLocks noChangeAspect="1"/>
          </p:cNvPicPr>
          <p:nvPr/>
        </p:nvPicPr>
        <p:blipFill>
          <a:blip r:embed="rId3"/>
          <a:stretch>
            <a:fillRect/>
          </a:stretch>
        </p:blipFill>
        <p:spPr>
          <a:xfrm>
            <a:off x="1064524" y="1594864"/>
            <a:ext cx="3411235" cy="1746672"/>
          </a:xfrm>
          <a:prstGeom prst="rect">
            <a:avLst/>
          </a:prstGeom>
        </p:spPr>
      </p:pic>
      <p:pic>
        <p:nvPicPr>
          <p:cNvPr id="3" name="Picture 2">
            <a:extLst>
              <a:ext uri="{FF2B5EF4-FFF2-40B4-BE49-F238E27FC236}">
                <a16:creationId xmlns:a16="http://schemas.microsoft.com/office/drawing/2014/main" id="{FC3B05F3-ECC3-9F4B-8E17-1E554719297A}"/>
              </a:ext>
            </a:extLst>
          </p:cNvPr>
          <p:cNvPicPr>
            <a:picLocks noChangeAspect="1"/>
          </p:cNvPicPr>
          <p:nvPr/>
        </p:nvPicPr>
        <p:blipFill>
          <a:blip r:embed="rId4"/>
          <a:stretch>
            <a:fillRect/>
          </a:stretch>
        </p:blipFill>
        <p:spPr>
          <a:xfrm>
            <a:off x="1064524" y="3466405"/>
            <a:ext cx="3301200" cy="1028411"/>
          </a:xfrm>
          <a:prstGeom prst="rect">
            <a:avLst/>
          </a:prstGeom>
        </p:spPr>
      </p:pic>
      <p:pic>
        <p:nvPicPr>
          <p:cNvPr id="5" name="Picture 4">
            <a:extLst>
              <a:ext uri="{FF2B5EF4-FFF2-40B4-BE49-F238E27FC236}">
                <a16:creationId xmlns:a16="http://schemas.microsoft.com/office/drawing/2014/main" id="{5E3E0D91-D999-F847-807D-2AEF75EE8B2B}"/>
              </a:ext>
            </a:extLst>
          </p:cNvPr>
          <p:cNvPicPr>
            <a:picLocks noChangeAspect="1"/>
          </p:cNvPicPr>
          <p:nvPr/>
        </p:nvPicPr>
        <p:blipFill>
          <a:blip r:embed="rId5"/>
          <a:stretch>
            <a:fillRect/>
          </a:stretch>
        </p:blipFill>
        <p:spPr>
          <a:xfrm>
            <a:off x="4571975" y="1584881"/>
            <a:ext cx="4481634" cy="1907391"/>
          </a:xfrm>
          <a:prstGeom prst="rect">
            <a:avLst/>
          </a:prstGeom>
        </p:spPr>
      </p:pic>
      <p:sp>
        <p:nvSpPr>
          <p:cNvPr id="12" name="Google Shape;363;p36">
            <a:extLst>
              <a:ext uri="{FF2B5EF4-FFF2-40B4-BE49-F238E27FC236}">
                <a16:creationId xmlns:a16="http://schemas.microsoft.com/office/drawing/2014/main" id="{8F9B3195-F0DC-B349-A2E1-E3F5F2630F26}"/>
              </a:ext>
            </a:extLst>
          </p:cNvPr>
          <p:cNvSpPr txBox="1">
            <a:spLocks/>
          </p:cNvSpPr>
          <p:nvPr/>
        </p:nvSpPr>
        <p:spPr>
          <a:xfrm>
            <a:off x="4725754" y="358772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Few neural network model such as CNN, GANs are uncovered</a:t>
            </a:r>
          </a:p>
          <a:p>
            <a:pPr marL="285750" indent="-285750" algn="l">
              <a:buFont typeface="Arial" panose="020B0604020202020204" pitchFamily="34" charset="0"/>
              <a:buChar char="•"/>
            </a:pPr>
            <a:r>
              <a:rPr lang="en-SG" sz="1200" dirty="0"/>
              <a:t>Dominant Topic (DT) -&gt;Topic 0: Convolutional Neural Network (CNN) in image classification and text classification.</a:t>
            </a:r>
          </a:p>
        </p:txBody>
      </p:sp>
    </p:spTree>
    <p:extLst>
      <p:ext uri="{BB962C8B-B14F-4D97-AF65-F5344CB8AC3E}">
        <p14:creationId xmlns:p14="http://schemas.microsoft.com/office/powerpoint/2010/main" val="146510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98C346D-2210-D44A-85F9-35990461BD4B}"/>
              </a:ext>
            </a:extLst>
          </p:cNvPr>
          <p:cNvPicPr>
            <a:picLocks noChangeAspect="1"/>
          </p:cNvPicPr>
          <p:nvPr/>
        </p:nvPicPr>
        <p:blipFill>
          <a:blip r:embed="rId3"/>
          <a:stretch>
            <a:fillRect/>
          </a:stretch>
        </p:blipFill>
        <p:spPr>
          <a:xfrm>
            <a:off x="666582" y="1538754"/>
            <a:ext cx="4028247" cy="1802111"/>
          </a:xfrm>
          <a:prstGeom prst="rect">
            <a:avLst/>
          </a:prstGeom>
        </p:spPr>
      </p:pic>
      <p:pic>
        <p:nvPicPr>
          <p:cNvPr id="4" name="Picture 3">
            <a:extLst>
              <a:ext uri="{FF2B5EF4-FFF2-40B4-BE49-F238E27FC236}">
                <a16:creationId xmlns:a16="http://schemas.microsoft.com/office/drawing/2014/main" id="{CD0FBFBD-5F04-2642-B245-9A5083FD32FE}"/>
              </a:ext>
            </a:extLst>
          </p:cNvPr>
          <p:cNvPicPr>
            <a:picLocks noChangeAspect="1"/>
          </p:cNvPicPr>
          <p:nvPr/>
        </p:nvPicPr>
        <p:blipFill>
          <a:blip r:embed="rId4"/>
          <a:stretch>
            <a:fillRect/>
          </a:stretch>
        </p:blipFill>
        <p:spPr>
          <a:xfrm>
            <a:off x="666582" y="3464171"/>
            <a:ext cx="3922362" cy="1101600"/>
          </a:xfrm>
          <a:prstGeom prst="rect">
            <a:avLst/>
          </a:prstGeom>
        </p:spPr>
      </p:pic>
      <p:pic>
        <p:nvPicPr>
          <p:cNvPr id="5" name="Picture 4">
            <a:extLst>
              <a:ext uri="{FF2B5EF4-FFF2-40B4-BE49-F238E27FC236}">
                <a16:creationId xmlns:a16="http://schemas.microsoft.com/office/drawing/2014/main" id="{135704ED-5632-104E-BA84-68B73A189175}"/>
              </a:ext>
            </a:extLst>
          </p:cNvPr>
          <p:cNvPicPr>
            <a:picLocks noChangeAspect="1"/>
          </p:cNvPicPr>
          <p:nvPr/>
        </p:nvPicPr>
        <p:blipFill>
          <a:blip r:embed="rId5"/>
          <a:stretch>
            <a:fillRect/>
          </a:stretch>
        </p:blipFill>
        <p:spPr>
          <a:xfrm>
            <a:off x="4769597" y="1545456"/>
            <a:ext cx="4319811" cy="2029484"/>
          </a:xfrm>
          <a:prstGeom prst="rect">
            <a:avLst/>
          </a:prstGeom>
        </p:spPr>
      </p:pic>
      <p:sp>
        <p:nvSpPr>
          <p:cNvPr id="11" name="Google Shape;363;p36">
            <a:extLst>
              <a:ext uri="{FF2B5EF4-FFF2-40B4-BE49-F238E27FC236}">
                <a16:creationId xmlns:a16="http://schemas.microsoft.com/office/drawing/2014/main" id="{BB5ABC58-F593-154E-A675-C05F7C1A33B1}"/>
              </a:ext>
            </a:extLst>
          </p:cNvPr>
          <p:cNvSpPr txBox="1">
            <a:spLocks/>
          </p:cNvSpPr>
          <p:nvPr/>
        </p:nvSpPr>
        <p:spPr>
          <a:xfrm>
            <a:off x="4793994" y="365596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Dominant Topic (DT) -&gt; Topic 8: logistic regression in image classification and linear regression in time series</a:t>
            </a:r>
          </a:p>
        </p:txBody>
      </p:sp>
    </p:spTree>
    <p:extLst>
      <p:ext uri="{BB962C8B-B14F-4D97-AF65-F5344CB8AC3E}">
        <p14:creationId xmlns:p14="http://schemas.microsoft.com/office/powerpoint/2010/main" val="33322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30F20FD-01BE-7242-A9DA-616B8CFA3016}"/>
              </a:ext>
            </a:extLst>
          </p:cNvPr>
          <p:cNvPicPr>
            <a:picLocks noChangeAspect="1"/>
          </p:cNvPicPr>
          <p:nvPr/>
        </p:nvPicPr>
        <p:blipFill>
          <a:blip r:embed="rId3"/>
          <a:stretch>
            <a:fillRect/>
          </a:stretch>
        </p:blipFill>
        <p:spPr>
          <a:xfrm>
            <a:off x="256448" y="1491123"/>
            <a:ext cx="4356490" cy="1418641"/>
          </a:xfrm>
          <a:prstGeom prst="rect">
            <a:avLst/>
          </a:prstGeom>
        </p:spPr>
      </p:pic>
      <p:pic>
        <p:nvPicPr>
          <p:cNvPr id="3" name="Picture 2">
            <a:extLst>
              <a:ext uri="{FF2B5EF4-FFF2-40B4-BE49-F238E27FC236}">
                <a16:creationId xmlns:a16="http://schemas.microsoft.com/office/drawing/2014/main" id="{CA9CDAEA-B784-2B4C-905E-4A9AD0A63EBC}"/>
              </a:ext>
            </a:extLst>
          </p:cNvPr>
          <p:cNvPicPr>
            <a:picLocks noChangeAspect="1"/>
          </p:cNvPicPr>
          <p:nvPr/>
        </p:nvPicPr>
        <p:blipFill>
          <a:blip r:embed="rId4"/>
          <a:stretch>
            <a:fillRect/>
          </a:stretch>
        </p:blipFill>
        <p:spPr>
          <a:xfrm>
            <a:off x="256448" y="2915678"/>
            <a:ext cx="4356490" cy="934519"/>
          </a:xfrm>
          <a:prstGeom prst="rect">
            <a:avLst/>
          </a:prstGeom>
        </p:spPr>
      </p:pic>
      <p:pic>
        <p:nvPicPr>
          <p:cNvPr id="4" name="Picture 3">
            <a:extLst>
              <a:ext uri="{FF2B5EF4-FFF2-40B4-BE49-F238E27FC236}">
                <a16:creationId xmlns:a16="http://schemas.microsoft.com/office/drawing/2014/main" id="{E1C20D85-0C13-4849-AA9E-39B663DAE109}"/>
              </a:ext>
            </a:extLst>
          </p:cNvPr>
          <p:cNvPicPr>
            <a:picLocks noChangeAspect="1"/>
          </p:cNvPicPr>
          <p:nvPr/>
        </p:nvPicPr>
        <p:blipFill>
          <a:blip r:embed="rId5"/>
          <a:stretch>
            <a:fillRect/>
          </a:stretch>
        </p:blipFill>
        <p:spPr>
          <a:xfrm>
            <a:off x="256448" y="3877775"/>
            <a:ext cx="3007917" cy="1224781"/>
          </a:xfrm>
          <a:prstGeom prst="rect">
            <a:avLst/>
          </a:prstGeom>
        </p:spPr>
      </p:pic>
      <p:pic>
        <p:nvPicPr>
          <p:cNvPr id="5" name="Picture 4">
            <a:extLst>
              <a:ext uri="{FF2B5EF4-FFF2-40B4-BE49-F238E27FC236}">
                <a16:creationId xmlns:a16="http://schemas.microsoft.com/office/drawing/2014/main" id="{E86D7D1F-3CCE-264A-BF1E-2AB7707B4B35}"/>
              </a:ext>
            </a:extLst>
          </p:cNvPr>
          <p:cNvPicPr>
            <a:picLocks noChangeAspect="1"/>
          </p:cNvPicPr>
          <p:nvPr/>
        </p:nvPicPr>
        <p:blipFill>
          <a:blip r:embed="rId6"/>
          <a:stretch>
            <a:fillRect/>
          </a:stretch>
        </p:blipFill>
        <p:spPr>
          <a:xfrm>
            <a:off x="4646066" y="1504759"/>
            <a:ext cx="4484280" cy="2112833"/>
          </a:xfrm>
          <a:prstGeom prst="rect">
            <a:avLst/>
          </a:prstGeom>
        </p:spPr>
      </p:pic>
      <p:sp>
        <p:nvSpPr>
          <p:cNvPr id="11" name="Google Shape;363;p36">
            <a:extLst>
              <a:ext uri="{FF2B5EF4-FFF2-40B4-BE49-F238E27FC236}">
                <a16:creationId xmlns:a16="http://schemas.microsoft.com/office/drawing/2014/main" id="{90B97124-17CE-6F4A-8DC8-4267E7DB8CE4}"/>
              </a:ext>
            </a:extLst>
          </p:cNvPr>
          <p:cNvSpPr txBox="1">
            <a:spLocks/>
          </p:cNvSpPr>
          <p:nvPr/>
        </p:nvSpPr>
        <p:spPr>
          <a:xfrm>
            <a:off x="4671162" y="3696904"/>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Uncover topics related to tools such as using Apache Spark and Docker and also how is actual working environment like in the company</a:t>
            </a:r>
          </a:p>
        </p:txBody>
      </p:sp>
    </p:spTree>
    <p:extLst>
      <p:ext uri="{BB962C8B-B14F-4D97-AF65-F5344CB8AC3E}">
        <p14:creationId xmlns:p14="http://schemas.microsoft.com/office/powerpoint/2010/main" val="284261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692842E-F512-6543-9FA7-56CB5A511B92}"/>
              </a:ext>
            </a:extLst>
          </p:cNvPr>
          <p:cNvPicPr>
            <a:picLocks noChangeAspect="1"/>
          </p:cNvPicPr>
          <p:nvPr/>
        </p:nvPicPr>
        <p:blipFill>
          <a:blip r:embed="rId3"/>
          <a:stretch>
            <a:fillRect/>
          </a:stretch>
        </p:blipFill>
        <p:spPr>
          <a:xfrm>
            <a:off x="119974" y="1572114"/>
            <a:ext cx="4633786" cy="1340041"/>
          </a:xfrm>
          <a:prstGeom prst="rect">
            <a:avLst/>
          </a:prstGeom>
        </p:spPr>
      </p:pic>
      <p:pic>
        <p:nvPicPr>
          <p:cNvPr id="3" name="Picture 2">
            <a:extLst>
              <a:ext uri="{FF2B5EF4-FFF2-40B4-BE49-F238E27FC236}">
                <a16:creationId xmlns:a16="http://schemas.microsoft.com/office/drawing/2014/main" id="{7A52E640-83A5-1E49-8777-038199A26D22}"/>
              </a:ext>
            </a:extLst>
          </p:cNvPr>
          <p:cNvPicPr>
            <a:picLocks noChangeAspect="1"/>
          </p:cNvPicPr>
          <p:nvPr/>
        </p:nvPicPr>
        <p:blipFill>
          <a:blip r:embed="rId4"/>
          <a:stretch>
            <a:fillRect/>
          </a:stretch>
        </p:blipFill>
        <p:spPr>
          <a:xfrm>
            <a:off x="119974" y="3006794"/>
            <a:ext cx="4303973" cy="1340041"/>
          </a:xfrm>
          <a:prstGeom prst="rect">
            <a:avLst/>
          </a:prstGeom>
        </p:spPr>
      </p:pic>
      <p:pic>
        <p:nvPicPr>
          <p:cNvPr id="4" name="Picture 3">
            <a:extLst>
              <a:ext uri="{FF2B5EF4-FFF2-40B4-BE49-F238E27FC236}">
                <a16:creationId xmlns:a16="http://schemas.microsoft.com/office/drawing/2014/main" id="{7C195B6E-7751-B64A-92C0-C807A942FAE4}"/>
              </a:ext>
            </a:extLst>
          </p:cNvPr>
          <p:cNvPicPr>
            <a:picLocks noChangeAspect="1"/>
          </p:cNvPicPr>
          <p:nvPr/>
        </p:nvPicPr>
        <p:blipFill>
          <a:blip r:embed="rId5"/>
          <a:stretch>
            <a:fillRect/>
          </a:stretch>
        </p:blipFill>
        <p:spPr>
          <a:xfrm>
            <a:off x="4783689" y="1566506"/>
            <a:ext cx="4360312" cy="1585005"/>
          </a:xfrm>
          <a:prstGeom prst="rect">
            <a:avLst/>
          </a:prstGeom>
        </p:spPr>
      </p:pic>
      <p:sp>
        <p:nvSpPr>
          <p:cNvPr id="10" name="Google Shape;363;p36">
            <a:extLst>
              <a:ext uri="{FF2B5EF4-FFF2-40B4-BE49-F238E27FC236}">
                <a16:creationId xmlns:a16="http://schemas.microsoft.com/office/drawing/2014/main" id="{5BE0A721-4A39-B140-8C07-FB06EBBDC591}"/>
              </a:ext>
            </a:extLst>
          </p:cNvPr>
          <p:cNvSpPr txBox="1">
            <a:spLocks/>
          </p:cNvSpPr>
          <p:nvPr/>
        </p:nvSpPr>
        <p:spPr>
          <a:xfrm>
            <a:off x="4783689" y="3430521"/>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Mix of lab and product solutions</a:t>
            </a:r>
          </a:p>
          <a:p>
            <a:pPr marL="285750" indent="-285750" algn="l">
              <a:buFont typeface="Arial" panose="020B0604020202020204" pitchFamily="34" charset="0"/>
              <a:buChar char="•"/>
            </a:pPr>
            <a:r>
              <a:rPr lang="en-SG" sz="1200" dirty="0"/>
              <a:t>Desired skillset: research, statistics, etc</a:t>
            </a:r>
          </a:p>
          <a:p>
            <a:pPr marL="285750" indent="-285750" algn="l">
              <a:buFont typeface="Arial" panose="020B0604020202020204" pitchFamily="34" charset="0"/>
              <a:buChar char="•"/>
            </a:pPr>
            <a:r>
              <a:rPr lang="en-SG" sz="1200" dirty="0"/>
              <a:t>Dominant Topic (DT) -&gt; Topic 0: Product, development, analytics, research and technical skills to support stakeholders and other teams</a:t>
            </a:r>
          </a:p>
        </p:txBody>
      </p:sp>
    </p:spTree>
    <p:extLst>
      <p:ext uri="{BB962C8B-B14F-4D97-AF65-F5344CB8AC3E}">
        <p14:creationId xmlns:p14="http://schemas.microsoft.com/office/powerpoint/2010/main" val="213185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5781B67-97A3-2D47-9696-BE893DE46B01}"/>
              </a:ext>
            </a:extLst>
          </p:cNvPr>
          <p:cNvPicPr>
            <a:picLocks noChangeAspect="1"/>
          </p:cNvPicPr>
          <p:nvPr/>
        </p:nvPicPr>
        <p:blipFill>
          <a:blip r:embed="rId3"/>
          <a:stretch>
            <a:fillRect/>
          </a:stretch>
        </p:blipFill>
        <p:spPr>
          <a:xfrm>
            <a:off x="237002" y="1546568"/>
            <a:ext cx="4533213" cy="1525101"/>
          </a:xfrm>
          <a:prstGeom prst="rect">
            <a:avLst/>
          </a:prstGeom>
        </p:spPr>
      </p:pic>
      <p:pic>
        <p:nvPicPr>
          <p:cNvPr id="3" name="Picture 2">
            <a:extLst>
              <a:ext uri="{FF2B5EF4-FFF2-40B4-BE49-F238E27FC236}">
                <a16:creationId xmlns:a16="http://schemas.microsoft.com/office/drawing/2014/main" id="{5E736CE0-70A9-4F4B-AD3A-3D9F5F93329A}"/>
              </a:ext>
            </a:extLst>
          </p:cNvPr>
          <p:cNvPicPr>
            <a:picLocks noChangeAspect="1"/>
          </p:cNvPicPr>
          <p:nvPr/>
        </p:nvPicPr>
        <p:blipFill>
          <a:blip r:embed="rId4"/>
          <a:stretch>
            <a:fillRect/>
          </a:stretch>
        </p:blipFill>
        <p:spPr>
          <a:xfrm>
            <a:off x="237002" y="3141671"/>
            <a:ext cx="4187565" cy="1525101"/>
          </a:xfrm>
          <a:prstGeom prst="rect">
            <a:avLst/>
          </a:prstGeom>
        </p:spPr>
      </p:pic>
      <p:pic>
        <p:nvPicPr>
          <p:cNvPr id="4" name="Picture 3">
            <a:extLst>
              <a:ext uri="{FF2B5EF4-FFF2-40B4-BE49-F238E27FC236}">
                <a16:creationId xmlns:a16="http://schemas.microsoft.com/office/drawing/2014/main" id="{8AEA8659-C992-BC4C-9BCB-B32732862424}"/>
              </a:ext>
            </a:extLst>
          </p:cNvPr>
          <p:cNvPicPr>
            <a:picLocks noChangeAspect="1"/>
          </p:cNvPicPr>
          <p:nvPr/>
        </p:nvPicPr>
        <p:blipFill>
          <a:blip r:embed="rId5"/>
          <a:stretch>
            <a:fillRect/>
          </a:stretch>
        </p:blipFill>
        <p:spPr>
          <a:xfrm>
            <a:off x="4926843" y="1546568"/>
            <a:ext cx="4113646" cy="1594194"/>
          </a:xfrm>
          <a:prstGeom prst="rect">
            <a:avLst/>
          </a:prstGeom>
        </p:spPr>
      </p:pic>
      <p:sp>
        <p:nvSpPr>
          <p:cNvPr id="10" name="Google Shape;363;p36">
            <a:extLst>
              <a:ext uri="{FF2B5EF4-FFF2-40B4-BE49-F238E27FC236}">
                <a16:creationId xmlns:a16="http://schemas.microsoft.com/office/drawing/2014/main" id="{2C6D56C0-B65A-EA45-9C99-FF7443E843CD}"/>
              </a:ext>
            </a:extLst>
          </p:cNvPr>
          <p:cNvSpPr txBox="1">
            <a:spLocks/>
          </p:cNvSpPr>
          <p:nvPr/>
        </p:nvSpPr>
        <p:spPr>
          <a:xfrm>
            <a:off x="4687683" y="3276825"/>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industry – insurance, tutor</a:t>
            </a:r>
          </a:p>
          <a:p>
            <a:pPr marL="285750" indent="-285750" algn="l">
              <a:buFont typeface="Arial" panose="020B0604020202020204" pitchFamily="34" charset="0"/>
              <a:buChar char="•"/>
            </a:pPr>
            <a:r>
              <a:rPr lang="en-SG" sz="1200" dirty="0"/>
              <a:t>More variety of skillset – building pipeline</a:t>
            </a:r>
          </a:p>
          <a:p>
            <a:pPr marL="285750" indent="-285750" algn="l">
              <a:buFont typeface="Arial" panose="020B0604020202020204" pitchFamily="34" charset="0"/>
              <a:buChar char="•"/>
            </a:pPr>
            <a:r>
              <a:rPr lang="en-SG" sz="1200" dirty="0"/>
              <a:t>Dominant Topic (DT) -&gt; Topic 3: Tutor in Data Science for students in university</a:t>
            </a:r>
          </a:p>
          <a:p>
            <a:pPr marL="285750" indent="-285750" algn="l">
              <a:buFont typeface="Arial" panose="020B0604020202020204" pitchFamily="34" charset="0"/>
              <a:buChar char="•"/>
            </a:pPr>
            <a:r>
              <a:rPr lang="en-SG" sz="1200" dirty="0"/>
              <a:t>Singapore context : freelance as Python programming teacher</a:t>
            </a:r>
          </a:p>
        </p:txBody>
      </p:sp>
    </p:spTree>
    <p:extLst>
      <p:ext uri="{BB962C8B-B14F-4D97-AF65-F5344CB8AC3E}">
        <p14:creationId xmlns:p14="http://schemas.microsoft.com/office/powerpoint/2010/main" val="80792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EB105BA-1ACD-074D-B9C8-48FD90B812CD}"/>
              </a:ext>
            </a:extLst>
          </p:cNvPr>
          <p:cNvPicPr>
            <a:picLocks noChangeAspect="1"/>
          </p:cNvPicPr>
          <p:nvPr/>
        </p:nvPicPr>
        <p:blipFill>
          <a:blip r:embed="rId3"/>
          <a:stretch>
            <a:fillRect/>
          </a:stretch>
        </p:blipFill>
        <p:spPr>
          <a:xfrm>
            <a:off x="127818" y="1528669"/>
            <a:ext cx="4744433" cy="1416978"/>
          </a:xfrm>
          <a:prstGeom prst="rect">
            <a:avLst/>
          </a:prstGeom>
        </p:spPr>
      </p:pic>
      <p:pic>
        <p:nvPicPr>
          <p:cNvPr id="3" name="Picture 2">
            <a:extLst>
              <a:ext uri="{FF2B5EF4-FFF2-40B4-BE49-F238E27FC236}">
                <a16:creationId xmlns:a16="http://schemas.microsoft.com/office/drawing/2014/main" id="{6AAA5502-22A2-D447-A72D-287C52F22134}"/>
              </a:ext>
            </a:extLst>
          </p:cNvPr>
          <p:cNvPicPr>
            <a:picLocks noChangeAspect="1"/>
          </p:cNvPicPr>
          <p:nvPr/>
        </p:nvPicPr>
        <p:blipFill>
          <a:blip r:embed="rId4"/>
          <a:stretch>
            <a:fillRect/>
          </a:stretch>
        </p:blipFill>
        <p:spPr>
          <a:xfrm>
            <a:off x="224944" y="3136880"/>
            <a:ext cx="4871169" cy="1467120"/>
          </a:xfrm>
          <a:prstGeom prst="rect">
            <a:avLst/>
          </a:prstGeom>
        </p:spPr>
      </p:pic>
      <p:pic>
        <p:nvPicPr>
          <p:cNvPr id="4" name="Picture 3">
            <a:extLst>
              <a:ext uri="{FF2B5EF4-FFF2-40B4-BE49-F238E27FC236}">
                <a16:creationId xmlns:a16="http://schemas.microsoft.com/office/drawing/2014/main" id="{DA11D85B-E360-294A-B9E4-ABB04974D6DA}"/>
              </a:ext>
            </a:extLst>
          </p:cNvPr>
          <p:cNvPicPr>
            <a:picLocks noChangeAspect="1"/>
          </p:cNvPicPr>
          <p:nvPr/>
        </p:nvPicPr>
        <p:blipFill>
          <a:blip r:embed="rId5"/>
          <a:stretch>
            <a:fillRect/>
          </a:stretch>
        </p:blipFill>
        <p:spPr>
          <a:xfrm>
            <a:off x="4872251" y="1477475"/>
            <a:ext cx="4427504" cy="1530887"/>
          </a:xfrm>
          <a:prstGeom prst="rect">
            <a:avLst/>
          </a:prstGeom>
        </p:spPr>
      </p:pic>
      <p:sp>
        <p:nvSpPr>
          <p:cNvPr id="10" name="Google Shape;363;p36">
            <a:extLst>
              <a:ext uri="{FF2B5EF4-FFF2-40B4-BE49-F238E27FC236}">
                <a16:creationId xmlns:a16="http://schemas.microsoft.com/office/drawing/2014/main" id="{1C20F39A-BE16-354C-91CC-69424682C206}"/>
              </a:ext>
            </a:extLst>
          </p:cNvPr>
          <p:cNvSpPr txBox="1">
            <a:spLocks/>
          </p:cNvSpPr>
          <p:nvPr/>
        </p:nvSpPr>
        <p:spPr>
          <a:xfrm>
            <a:off x="5260889" y="3136880"/>
            <a:ext cx="3658167"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but broader terms – technical analysis</a:t>
            </a:r>
          </a:p>
          <a:p>
            <a:pPr marL="285750" indent="-285750" algn="l">
              <a:buFont typeface="Arial" panose="020B0604020202020204" pitchFamily="34" charset="0"/>
              <a:buChar char="•"/>
            </a:pPr>
            <a:r>
              <a:rPr lang="en-SG" sz="1200" dirty="0"/>
              <a:t>Dominant Topic (DT) -&gt; Topic 0: Development, analytics, technical and research skills to build product solution</a:t>
            </a:r>
          </a:p>
        </p:txBody>
      </p:sp>
    </p:spTree>
    <p:extLst>
      <p:ext uri="{BB962C8B-B14F-4D97-AF65-F5344CB8AC3E}">
        <p14:creationId xmlns:p14="http://schemas.microsoft.com/office/powerpoint/2010/main" val="1351150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4E4353A-2BD1-C849-8D8B-AD180E5F58FF}"/>
              </a:ext>
            </a:extLst>
          </p:cNvPr>
          <p:cNvPicPr>
            <a:picLocks noChangeAspect="1"/>
          </p:cNvPicPr>
          <p:nvPr/>
        </p:nvPicPr>
        <p:blipFill>
          <a:blip r:embed="rId3"/>
          <a:stretch>
            <a:fillRect/>
          </a:stretch>
        </p:blipFill>
        <p:spPr>
          <a:xfrm>
            <a:off x="180186" y="1590056"/>
            <a:ext cx="4883133" cy="1440201"/>
          </a:xfrm>
          <a:prstGeom prst="rect">
            <a:avLst/>
          </a:prstGeom>
        </p:spPr>
      </p:pic>
      <p:pic>
        <p:nvPicPr>
          <p:cNvPr id="3" name="Picture 2">
            <a:extLst>
              <a:ext uri="{FF2B5EF4-FFF2-40B4-BE49-F238E27FC236}">
                <a16:creationId xmlns:a16="http://schemas.microsoft.com/office/drawing/2014/main" id="{DF32AB09-D33F-FF47-985C-7C41633731AA}"/>
              </a:ext>
            </a:extLst>
          </p:cNvPr>
          <p:cNvPicPr>
            <a:picLocks noChangeAspect="1"/>
          </p:cNvPicPr>
          <p:nvPr/>
        </p:nvPicPr>
        <p:blipFill>
          <a:blip r:embed="rId4"/>
          <a:stretch>
            <a:fillRect/>
          </a:stretch>
        </p:blipFill>
        <p:spPr>
          <a:xfrm>
            <a:off x="180187" y="3133767"/>
            <a:ext cx="4451326" cy="1858122"/>
          </a:xfrm>
          <a:prstGeom prst="rect">
            <a:avLst/>
          </a:prstGeom>
        </p:spPr>
      </p:pic>
      <p:pic>
        <p:nvPicPr>
          <p:cNvPr id="4" name="Picture 3">
            <a:extLst>
              <a:ext uri="{FF2B5EF4-FFF2-40B4-BE49-F238E27FC236}">
                <a16:creationId xmlns:a16="http://schemas.microsoft.com/office/drawing/2014/main" id="{DE8D7ABE-DE4D-CC4F-BCE2-A54402795D84}"/>
              </a:ext>
            </a:extLst>
          </p:cNvPr>
          <p:cNvPicPr>
            <a:picLocks noChangeAspect="1"/>
          </p:cNvPicPr>
          <p:nvPr/>
        </p:nvPicPr>
        <p:blipFill>
          <a:blip r:embed="rId5"/>
          <a:stretch>
            <a:fillRect/>
          </a:stretch>
        </p:blipFill>
        <p:spPr>
          <a:xfrm>
            <a:off x="4889263" y="1481763"/>
            <a:ext cx="4451326" cy="1656786"/>
          </a:xfrm>
          <a:prstGeom prst="rect">
            <a:avLst/>
          </a:prstGeom>
        </p:spPr>
      </p:pic>
      <p:sp>
        <p:nvSpPr>
          <p:cNvPr id="10" name="Google Shape;363;p36">
            <a:extLst>
              <a:ext uri="{FF2B5EF4-FFF2-40B4-BE49-F238E27FC236}">
                <a16:creationId xmlns:a16="http://schemas.microsoft.com/office/drawing/2014/main" id="{3DED785B-CDF6-EC4F-88AF-A3F857B981B2}"/>
              </a:ext>
            </a:extLst>
          </p:cNvPr>
          <p:cNvSpPr txBox="1">
            <a:spLocks/>
          </p:cNvSpPr>
          <p:nvPr/>
        </p:nvSpPr>
        <p:spPr>
          <a:xfrm>
            <a:off x="4956805" y="3246842"/>
            <a:ext cx="3658167" cy="1557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 database management</a:t>
            </a:r>
          </a:p>
          <a:p>
            <a:pPr marL="285750" indent="-285750" algn="l">
              <a:buFont typeface="Arial" panose="020B0604020202020204" pitchFamily="34" charset="0"/>
              <a:buChar char="•"/>
            </a:pPr>
            <a:r>
              <a:rPr lang="en-SG" sz="1200" dirty="0"/>
              <a:t>Dominant Topic (DT) -&gt; Topic 4: Develop statistical and machine learning solutions</a:t>
            </a:r>
            <a:br>
              <a:rPr lang="en-SG" sz="1200" dirty="0"/>
            </a:br>
            <a:r>
              <a:rPr lang="en-SG" sz="1200" dirty="0"/>
              <a:t>Topic 5: ETL to build ML pipeline</a:t>
            </a:r>
          </a:p>
          <a:p>
            <a:pPr marL="285750" indent="-285750" algn="l">
              <a:buFont typeface="Arial" panose="020B0604020202020204" pitchFamily="34" charset="0"/>
              <a:buChar char="•"/>
            </a:pPr>
            <a:r>
              <a:rPr lang="en-SG" sz="1200" dirty="0"/>
              <a:t>Encapsulates data scientist and data engineer role</a:t>
            </a:r>
            <a:br>
              <a:rPr lang="en-SG" sz="1200" dirty="0"/>
            </a:br>
            <a:endParaRPr lang="en-SG" sz="1200" dirty="0"/>
          </a:p>
        </p:txBody>
      </p:sp>
    </p:spTree>
    <p:extLst>
      <p:ext uri="{BB962C8B-B14F-4D97-AF65-F5344CB8AC3E}">
        <p14:creationId xmlns:p14="http://schemas.microsoft.com/office/powerpoint/2010/main" val="298827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rot="134919">
            <a:off x="1644982" y="437108"/>
            <a:ext cx="5780351" cy="426928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title"/>
          </p:nvPr>
        </p:nvSpPr>
        <p:spPr>
          <a:xfrm>
            <a:off x="2406900" y="927829"/>
            <a:ext cx="4330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15" name="Google Shape;315;p32"/>
          <p:cNvSpPr txBox="1">
            <a:spLocks noGrp="1"/>
          </p:cNvSpPr>
          <p:nvPr>
            <p:ph type="body" idx="1"/>
          </p:nvPr>
        </p:nvSpPr>
        <p:spPr>
          <a:xfrm>
            <a:off x="2406900" y="1561154"/>
            <a:ext cx="4330200" cy="2342102"/>
          </a:xfrm>
          <a:prstGeom prst="rect">
            <a:avLst/>
          </a:prstGeom>
        </p:spPr>
        <p:txBody>
          <a:bodyPr spcFirstLastPara="1" wrap="square" lIns="91425" tIns="91425" rIns="91425" bIns="91425" anchor="t" anchorCtr="0">
            <a:noAutofit/>
          </a:bodyPr>
          <a:lstStyle/>
          <a:p>
            <a:pPr marL="285750" indent="-285750" algn="l"/>
            <a:r>
              <a:rPr lang="en" dirty="0"/>
              <a:t>EDA provide some clues to topic modelling result</a:t>
            </a:r>
          </a:p>
          <a:p>
            <a:pPr marL="285750" indent="-285750" algn="l"/>
            <a:r>
              <a:rPr lang="en" dirty="0"/>
              <a:t>Different Topic Modelling method can yield slightly different result – useful as some topics will not be found or missed out if just use one method</a:t>
            </a:r>
          </a:p>
          <a:p>
            <a:pPr marL="285750" indent="-285750" algn="l"/>
            <a:r>
              <a:rPr lang="en" dirty="0"/>
              <a:t>Topic extraction is the most difficult – require proper data cleaning, many rounds of training, analyzing and checking. Sometimes the topic are not so clear so above process has to be repeated</a:t>
            </a:r>
          </a:p>
          <a:p>
            <a:pPr marL="285750" indent="-285750" algn="l"/>
            <a:r>
              <a:rPr lang="en" dirty="0"/>
              <a:t>Unable to cover more in depth topic for jobs listings as the records are much lesser than articles</a:t>
            </a:r>
          </a:p>
          <a:p>
            <a:pPr marL="285750" indent="-285750" algn="l"/>
            <a:endParaRPr lang="en" dirty="0"/>
          </a:p>
          <a:p>
            <a:pPr marL="285750" indent="-285750" algn="l"/>
            <a:endParaRPr dirty="0"/>
          </a:p>
        </p:txBody>
      </p:sp>
      <p:grpSp>
        <p:nvGrpSpPr>
          <p:cNvPr id="316" name="Google Shape;316;p32"/>
          <p:cNvGrpSpPr/>
          <p:nvPr/>
        </p:nvGrpSpPr>
        <p:grpSpPr>
          <a:xfrm>
            <a:off x="1270491" y="539508"/>
            <a:ext cx="7404205" cy="3651733"/>
            <a:chOff x="1270491" y="539508"/>
            <a:chExt cx="7404205" cy="3651733"/>
          </a:xfrm>
        </p:grpSpPr>
        <p:sp>
          <p:nvSpPr>
            <p:cNvPr id="317" name="Google Shape;317;p32"/>
            <p:cNvSpPr/>
            <p:nvPr/>
          </p:nvSpPr>
          <p:spPr>
            <a:xfrm rot="-7200021">
              <a:off x="1373864" y="698039"/>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181209" y="2101571"/>
              <a:ext cx="493486" cy="640621"/>
            </a:xfrm>
            <a:custGeom>
              <a:avLst/>
              <a:gdLst/>
              <a:ahLst/>
              <a:cxnLst/>
              <a:rect l="l" t="t" r="r" b="b"/>
              <a:pathLst>
                <a:path w="6822" h="8856" extrusionOk="0">
                  <a:moveTo>
                    <a:pt x="3437" y="2363"/>
                  </a:moveTo>
                  <a:cubicBezTo>
                    <a:pt x="3462" y="2543"/>
                    <a:pt x="3488" y="2748"/>
                    <a:pt x="3514" y="2953"/>
                  </a:cubicBezTo>
                  <a:cubicBezTo>
                    <a:pt x="3539" y="3158"/>
                    <a:pt x="3591" y="3363"/>
                    <a:pt x="3642" y="3568"/>
                  </a:cubicBezTo>
                  <a:lnTo>
                    <a:pt x="4283" y="5646"/>
                  </a:lnTo>
                  <a:lnTo>
                    <a:pt x="2565" y="5646"/>
                  </a:lnTo>
                  <a:lnTo>
                    <a:pt x="3206" y="3568"/>
                  </a:lnTo>
                  <a:cubicBezTo>
                    <a:pt x="3283" y="3363"/>
                    <a:pt x="3308" y="3158"/>
                    <a:pt x="3360" y="2953"/>
                  </a:cubicBezTo>
                  <a:cubicBezTo>
                    <a:pt x="3385" y="2748"/>
                    <a:pt x="3411" y="2543"/>
                    <a:pt x="3437" y="2363"/>
                  </a:cubicBezTo>
                  <a:close/>
                  <a:moveTo>
                    <a:pt x="3339" y="0"/>
                  </a:moveTo>
                  <a:cubicBezTo>
                    <a:pt x="3128" y="0"/>
                    <a:pt x="2905" y="97"/>
                    <a:pt x="2744" y="235"/>
                  </a:cubicBezTo>
                  <a:cubicBezTo>
                    <a:pt x="2616" y="414"/>
                    <a:pt x="2488" y="620"/>
                    <a:pt x="2437" y="850"/>
                  </a:cubicBezTo>
                  <a:lnTo>
                    <a:pt x="52" y="7799"/>
                  </a:lnTo>
                  <a:cubicBezTo>
                    <a:pt x="26" y="7851"/>
                    <a:pt x="26" y="7902"/>
                    <a:pt x="26" y="7953"/>
                  </a:cubicBezTo>
                  <a:lnTo>
                    <a:pt x="26" y="8082"/>
                  </a:lnTo>
                  <a:cubicBezTo>
                    <a:pt x="1" y="8287"/>
                    <a:pt x="103" y="8517"/>
                    <a:pt x="283" y="8646"/>
                  </a:cubicBezTo>
                  <a:cubicBezTo>
                    <a:pt x="439" y="8780"/>
                    <a:pt x="616" y="8856"/>
                    <a:pt x="811" y="8856"/>
                  </a:cubicBezTo>
                  <a:cubicBezTo>
                    <a:pt x="840" y="8856"/>
                    <a:pt x="869" y="8854"/>
                    <a:pt x="898" y="8851"/>
                  </a:cubicBezTo>
                  <a:cubicBezTo>
                    <a:pt x="1052" y="8851"/>
                    <a:pt x="1231" y="8800"/>
                    <a:pt x="1360" y="8723"/>
                  </a:cubicBezTo>
                  <a:cubicBezTo>
                    <a:pt x="1513" y="8620"/>
                    <a:pt x="1642" y="8466"/>
                    <a:pt x="1719" y="8287"/>
                  </a:cubicBezTo>
                  <a:lnTo>
                    <a:pt x="2129" y="7030"/>
                  </a:lnTo>
                  <a:lnTo>
                    <a:pt x="4744" y="7030"/>
                  </a:lnTo>
                  <a:lnTo>
                    <a:pt x="5103" y="8287"/>
                  </a:lnTo>
                  <a:cubicBezTo>
                    <a:pt x="5155" y="8466"/>
                    <a:pt x="5283" y="8594"/>
                    <a:pt x="5437" y="8697"/>
                  </a:cubicBezTo>
                  <a:cubicBezTo>
                    <a:pt x="5591" y="8800"/>
                    <a:pt x="5744" y="8851"/>
                    <a:pt x="5924" y="8851"/>
                  </a:cubicBezTo>
                  <a:cubicBezTo>
                    <a:pt x="5953" y="8854"/>
                    <a:pt x="5983" y="8856"/>
                    <a:pt x="6012" y="8856"/>
                  </a:cubicBezTo>
                  <a:cubicBezTo>
                    <a:pt x="6213" y="8856"/>
                    <a:pt x="6408" y="8780"/>
                    <a:pt x="6565" y="8646"/>
                  </a:cubicBezTo>
                  <a:cubicBezTo>
                    <a:pt x="6745" y="8517"/>
                    <a:pt x="6821" y="8287"/>
                    <a:pt x="6821" y="8082"/>
                  </a:cubicBezTo>
                  <a:lnTo>
                    <a:pt x="6821" y="7953"/>
                  </a:lnTo>
                  <a:cubicBezTo>
                    <a:pt x="6821" y="7902"/>
                    <a:pt x="6796" y="7851"/>
                    <a:pt x="6796" y="7799"/>
                  </a:cubicBezTo>
                  <a:lnTo>
                    <a:pt x="4411" y="850"/>
                  </a:lnTo>
                  <a:cubicBezTo>
                    <a:pt x="4334" y="620"/>
                    <a:pt x="4206" y="414"/>
                    <a:pt x="4052" y="235"/>
                  </a:cubicBezTo>
                  <a:cubicBezTo>
                    <a:pt x="3891" y="97"/>
                    <a:pt x="3689" y="0"/>
                    <a:pt x="3482" y="0"/>
                  </a:cubicBezTo>
                  <a:cubicBezTo>
                    <a:pt x="3459" y="0"/>
                    <a:pt x="3435" y="2"/>
                    <a:pt x="3411" y="4"/>
                  </a:cubicBezTo>
                  <a:cubicBezTo>
                    <a:pt x="3387" y="2"/>
                    <a:pt x="3363" y="0"/>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7371479" y="1001900"/>
              <a:ext cx="404439" cy="581015"/>
            </a:xfrm>
            <a:custGeom>
              <a:avLst/>
              <a:gdLst/>
              <a:ahLst/>
              <a:cxnLst/>
              <a:rect l="l" t="t" r="r" b="b"/>
              <a:pathLst>
                <a:path w="5591" h="8032" extrusionOk="0">
                  <a:moveTo>
                    <a:pt x="3087" y="1436"/>
                  </a:moveTo>
                  <a:cubicBezTo>
                    <a:pt x="3288" y="1436"/>
                    <a:pt x="3482" y="1515"/>
                    <a:pt x="3616" y="1672"/>
                  </a:cubicBezTo>
                  <a:cubicBezTo>
                    <a:pt x="3744" y="1851"/>
                    <a:pt x="3796" y="2057"/>
                    <a:pt x="3796" y="2262"/>
                  </a:cubicBezTo>
                  <a:cubicBezTo>
                    <a:pt x="3796" y="2390"/>
                    <a:pt x="3770" y="2518"/>
                    <a:pt x="3719" y="2646"/>
                  </a:cubicBezTo>
                  <a:cubicBezTo>
                    <a:pt x="3667" y="2749"/>
                    <a:pt x="3591" y="2852"/>
                    <a:pt x="3514" y="2928"/>
                  </a:cubicBezTo>
                  <a:cubicBezTo>
                    <a:pt x="3411" y="3005"/>
                    <a:pt x="3308" y="3057"/>
                    <a:pt x="3206" y="3082"/>
                  </a:cubicBezTo>
                  <a:cubicBezTo>
                    <a:pt x="3129" y="3134"/>
                    <a:pt x="3026" y="3134"/>
                    <a:pt x="2924" y="3134"/>
                  </a:cubicBezTo>
                  <a:lnTo>
                    <a:pt x="1616" y="3134"/>
                  </a:lnTo>
                  <a:lnTo>
                    <a:pt x="1616" y="1441"/>
                  </a:lnTo>
                  <a:lnTo>
                    <a:pt x="3001" y="1441"/>
                  </a:lnTo>
                  <a:cubicBezTo>
                    <a:pt x="3030" y="1438"/>
                    <a:pt x="3058" y="1436"/>
                    <a:pt x="3087" y="1436"/>
                  </a:cubicBezTo>
                  <a:close/>
                  <a:moveTo>
                    <a:pt x="2949" y="4595"/>
                  </a:moveTo>
                  <a:cubicBezTo>
                    <a:pt x="3232" y="4595"/>
                    <a:pt x="3488" y="4672"/>
                    <a:pt x="3719" y="4852"/>
                  </a:cubicBezTo>
                  <a:cubicBezTo>
                    <a:pt x="3924" y="5057"/>
                    <a:pt x="4026" y="5339"/>
                    <a:pt x="4001" y="5621"/>
                  </a:cubicBezTo>
                  <a:cubicBezTo>
                    <a:pt x="4026" y="5877"/>
                    <a:pt x="3924" y="6134"/>
                    <a:pt x="3744" y="6313"/>
                  </a:cubicBezTo>
                  <a:cubicBezTo>
                    <a:pt x="3520" y="6493"/>
                    <a:pt x="3255" y="6574"/>
                    <a:pt x="3003" y="6574"/>
                  </a:cubicBezTo>
                  <a:cubicBezTo>
                    <a:pt x="2968" y="6574"/>
                    <a:pt x="2933" y="6573"/>
                    <a:pt x="2898" y="6570"/>
                  </a:cubicBezTo>
                  <a:lnTo>
                    <a:pt x="1616" y="6570"/>
                  </a:lnTo>
                  <a:lnTo>
                    <a:pt x="1616" y="4595"/>
                  </a:lnTo>
                  <a:close/>
                  <a:moveTo>
                    <a:pt x="2969" y="0"/>
                  </a:moveTo>
                  <a:cubicBezTo>
                    <a:pt x="2920" y="0"/>
                    <a:pt x="2871" y="2"/>
                    <a:pt x="2821" y="5"/>
                  </a:cubicBezTo>
                  <a:lnTo>
                    <a:pt x="898" y="5"/>
                  </a:lnTo>
                  <a:cubicBezTo>
                    <a:pt x="874" y="3"/>
                    <a:pt x="850" y="1"/>
                    <a:pt x="827" y="1"/>
                  </a:cubicBezTo>
                  <a:cubicBezTo>
                    <a:pt x="620" y="1"/>
                    <a:pt x="418" y="98"/>
                    <a:pt x="257" y="236"/>
                  </a:cubicBezTo>
                  <a:cubicBezTo>
                    <a:pt x="103" y="364"/>
                    <a:pt x="1" y="595"/>
                    <a:pt x="1" y="826"/>
                  </a:cubicBezTo>
                  <a:lnTo>
                    <a:pt x="1" y="7211"/>
                  </a:lnTo>
                  <a:cubicBezTo>
                    <a:pt x="1" y="7416"/>
                    <a:pt x="103" y="7647"/>
                    <a:pt x="257" y="7775"/>
                  </a:cubicBezTo>
                  <a:cubicBezTo>
                    <a:pt x="437" y="7954"/>
                    <a:pt x="667" y="8031"/>
                    <a:pt x="898" y="8031"/>
                  </a:cubicBezTo>
                  <a:lnTo>
                    <a:pt x="2770" y="8031"/>
                  </a:lnTo>
                  <a:cubicBezTo>
                    <a:pt x="3180" y="8031"/>
                    <a:pt x="3565" y="7980"/>
                    <a:pt x="3949" y="7852"/>
                  </a:cubicBezTo>
                  <a:cubicBezTo>
                    <a:pt x="4283" y="7724"/>
                    <a:pt x="4591" y="7570"/>
                    <a:pt x="4847" y="7339"/>
                  </a:cubicBezTo>
                  <a:cubicBezTo>
                    <a:pt x="5334" y="6903"/>
                    <a:pt x="5591" y="6288"/>
                    <a:pt x="5591" y="5647"/>
                  </a:cubicBezTo>
                  <a:cubicBezTo>
                    <a:pt x="5591" y="5416"/>
                    <a:pt x="5565" y="5185"/>
                    <a:pt x="5462" y="4980"/>
                  </a:cubicBezTo>
                  <a:cubicBezTo>
                    <a:pt x="5385" y="4800"/>
                    <a:pt x="5283" y="4621"/>
                    <a:pt x="5155" y="4493"/>
                  </a:cubicBezTo>
                  <a:cubicBezTo>
                    <a:pt x="5026" y="4339"/>
                    <a:pt x="4873" y="4211"/>
                    <a:pt x="4693" y="4108"/>
                  </a:cubicBezTo>
                  <a:cubicBezTo>
                    <a:pt x="4539" y="4005"/>
                    <a:pt x="4360" y="3929"/>
                    <a:pt x="4180" y="3852"/>
                  </a:cubicBezTo>
                  <a:cubicBezTo>
                    <a:pt x="4514" y="3698"/>
                    <a:pt x="4796" y="3493"/>
                    <a:pt x="5026" y="3211"/>
                  </a:cubicBezTo>
                  <a:cubicBezTo>
                    <a:pt x="5257" y="2928"/>
                    <a:pt x="5385" y="2595"/>
                    <a:pt x="5385" y="2236"/>
                  </a:cubicBezTo>
                  <a:cubicBezTo>
                    <a:pt x="5385" y="1954"/>
                    <a:pt x="5309" y="1672"/>
                    <a:pt x="5206" y="1390"/>
                  </a:cubicBezTo>
                  <a:cubicBezTo>
                    <a:pt x="5103" y="1133"/>
                    <a:pt x="4950" y="877"/>
                    <a:pt x="4744" y="672"/>
                  </a:cubicBezTo>
                  <a:cubicBezTo>
                    <a:pt x="4514" y="467"/>
                    <a:pt x="4232" y="287"/>
                    <a:pt x="3924" y="185"/>
                  </a:cubicBezTo>
                  <a:cubicBezTo>
                    <a:pt x="3611" y="73"/>
                    <a:pt x="3299" y="0"/>
                    <a:pt x="2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683212" y="3558332"/>
              <a:ext cx="404431" cy="632908"/>
            </a:xfrm>
            <a:custGeom>
              <a:avLst/>
              <a:gdLst/>
              <a:ahLst/>
              <a:cxnLst/>
              <a:rect l="l" t="t" r="r" b="b"/>
              <a:pathLst>
                <a:path w="5001" h="7826" extrusionOk="0">
                  <a:moveTo>
                    <a:pt x="2744" y="0"/>
                  </a:moveTo>
                  <a:cubicBezTo>
                    <a:pt x="2334" y="0"/>
                    <a:pt x="1924" y="77"/>
                    <a:pt x="1514" y="205"/>
                  </a:cubicBezTo>
                  <a:cubicBezTo>
                    <a:pt x="1180" y="334"/>
                    <a:pt x="898" y="539"/>
                    <a:pt x="667" y="795"/>
                  </a:cubicBezTo>
                  <a:cubicBezTo>
                    <a:pt x="437" y="1052"/>
                    <a:pt x="257" y="1359"/>
                    <a:pt x="155" y="1693"/>
                  </a:cubicBezTo>
                  <a:cubicBezTo>
                    <a:pt x="52" y="2052"/>
                    <a:pt x="1" y="2462"/>
                    <a:pt x="1" y="2846"/>
                  </a:cubicBezTo>
                  <a:lnTo>
                    <a:pt x="1" y="5000"/>
                  </a:lnTo>
                  <a:cubicBezTo>
                    <a:pt x="1" y="5385"/>
                    <a:pt x="52" y="5770"/>
                    <a:pt x="155" y="6154"/>
                  </a:cubicBezTo>
                  <a:cubicBezTo>
                    <a:pt x="257" y="6488"/>
                    <a:pt x="437" y="6795"/>
                    <a:pt x="667" y="7052"/>
                  </a:cubicBezTo>
                  <a:cubicBezTo>
                    <a:pt x="898" y="7308"/>
                    <a:pt x="1180" y="7513"/>
                    <a:pt x="1514" y="7616"/>
                  </a:cubicBezTo>
                  <a:cubicBezTo>
                    <a:pt x="1872" y="7750"/>
                    <a:pt x="2230" y="7826"/>
                    <a:pt x="2588" y="7826"/>
                  </a:cubicBezTo>
                  <a:cubicBezTo>
                    <a:pt x="2640" y="7826"/>
                    <a:pt x="2692" y="7824"/>
                    <a:pt x="2744" y="7821"/>
                  </a:cubicBezTo>
                  <a:cubicBezTo>
                    <a:pt x="3026" y="7821"/>
                    <a:pt x="3309" y="7795"/>
                    <a:pt x="3591" y="7744"/>
                  </a:cubicBezTo>
                  <a:cubicBezTo>
                    <a:pt x="3847" y="7693"/>
                    <a:pt x="4078" y="7590"/>
                    <a:pt x="4309" y="7488"/>
                  </a:cubicBezTo>
                  <a:cubicBezTo>
                    <a:pt x="4488" y="7385"/>
                    <a:pt x="4668" y="7257"/>
                    <a:pt x="4796" y="7129"/>
                  </a:cubicBezTo>
                  <a:cubicBezTo>
                    <a:pt x="4924" y="7001"/>
                    <a:pt x="5001" y="6847"/>
                    <a:pt x="5001" y="6667"/>
                  </a:cubicBezTo>
                  <a:cubicBezTo>
                    <a:pt x="5001" y="6488"/>
                    <a:pt x="4924" y="6334"/>
                    <a:pt x="4796" y="6206"/>
                  </a:cubicBezTo>
                  <a:cubicBezTo>
                    <a:pt x="4684" y="6094"/>
                    <a:pt x="4514" y="6021"/>
                    <a:pt x="4354" y="6021"/>
                  </a:cubicBezTo>
                  <a:cubicBezTo>
                    <a:pt x="4330" y="6021"/>
                    <a:pt x="4306" y="6023"/>
                    <a:pt x="4283" y="6026"/>
                  </a:cubicBezTo>
                  <a:cubicBezTo>
                    <a:pt x="4255" y="6019"/>
                    <a:pt x="4230" y="6016"/>
                    <a:pt x="4205" y="6016"/>
                  </a:cubicBezTo>
                  <a:cubicBezTo>
                    <a:pt x="4137" y="6016"/>
                    <a:pt x="4076" y="6040"/>
                    <a:pt x="4001" y="6077"/>
                  </a:cubicBezTo>
                  <a:lnTo>
                    <a:pt x="3821" y="6180"/>
                  </a:lnTo>
                  <a:lnTo>
                    <a:pt x="3719" y="6257"/>
                  </a:lnTo>
                  <a:cubicBezTo>
                    <a:pt x="3565" y="6334"/>
                    <a:pt x="3437" y="6385"/>
                    <a:pt x="3283" y="6436"/>
                  </a:cubicBezTo>
                  <a:cubicBezTo>
                    <a:pt x="3126" y="6481"/>
                    <a:pt x="2963" y="6502"/>
                    <a:pt x="2802" y="6502"/>
                  </a:cubicBezTo>
                  <a:cubicBezTo>
                    <a:pt x="2597" y="6502"/>
                    <a:pt x="2393" y="6468"/>
                    <a:pt x="2206" y="6411"/>
                  </a:cubicBezTo>
                  <a:cubicBezTo>
                    <a:pt x="2026" y="6334"/>
                    <a:pt x="1898" y="6231"/>
                    <a:pt x="1796" y="6103"/>
                  </a:cubicBezTo>
                  <a:cubicBezTo>
                    <a:pt x="1693" y="5949"/>
                    <a:pt x="1616" y="5795"/>
                    <a:pt x="1591" y="5616"/>
                  </a:cubicBezTo>
                  <a:cubicBezTo>
                    <a:pt x="1539" y="5411"/>
                    <a:pt x="1514" y="5206"/>
                    <a:pt x="1514" y="4975"/>
                  </a:cubicBezTo>
                  <a:lnTo>
                    <a:pt x="1514" y="2846"/>
                  </a:lnTo>
                  <a:cubicBezTo>
                    <a:pt x="1514" y="2641"/>
                    <a:pt x="1539" y="2411"/>
                    <a:pt x="1591" y="2205"/>
                  </a:cubicBezTo>
                  <a:cubicBezTo>
                    <a:pt x="1616" y="2026"/>
                    <a:pt x="1693" y="1872"/>
                    <a:pt x="1796" y="1718"/>
                  </a:cubicBezTo>
                  <a:cubicBezTo>
                    <a:pt x="1924" y="1590"/>
                    <a:pt x="2052" y="1487"/>
                    <a:pt x="2206" y="1436"/>
                  </a:cubicBezTo>
                  <a:cubicBezTo>
                    <a:pt x="2411" y="1359"/>
                    <a:pt x="2616" y="1308"/>
                    <a:pt x="2821" y="1308"/>
                  </a:cubicBezTo>
                  <a:cubicBezTo>
                    <a:pt x="2975" y="1308"/>
                    <a:pt x="3155" y="1334"/>
                    <a:pt x="3309" y="1385"/>
                  </a:cubicBezTo>
                  <a:cubicBezTo>
                    <a:pt x="3437" y="1436"/>
                    <a:pt x="3591" y="1487"/>
                    <a:pt x="3719" y="1590"/>
                  </a:cubicBezTo>
                  <a:lnTo>
                    <a:pt x="3821" y="1641"/>
                  </a:lnTo>
                  <a:cubicBezTo>
                    <a:pt x="3898" y="1693"/>
                    <a:pt x="3975" y="1718"/>
                    <a:pt x="4027" y="1769"/>
                  </a:cubicBezTo>
                  <a:cubicBezTo>
                    <a:pt x="4103" y="1795"/>
                    <a:pt x="4180" y="1821"/>
                    <a:pt x="4283" y="1821"/>
                  </a:cubicBezTo>
                  <a:cubicBezTo>
                    <a:pt x="4462" y="1821"/>
                    <a:pt x="4668" y="1744"/>
                    <a:pt x="4796" y="1616"/>
                  </a:cubicBezTo>
                  <a:cubicBezTo>
                    <a:pt x="4924" y="1513"/>
                    <a:pt x="5001" y="1334"/>
                    <a:pt x="5001" y="1180"/>
                  </a:cubicBezTo>
                  <a:cubicBezTo>
                    <a:pt x="5001" y="1000"/>
                    <a:pt x="4924" y="846"/>
                    <a:pt x="4796" y="718"/>
                  </a:cubicBezTo>
                  <a:cubicBezTo>
                    <a:pt x="4668" y="564"/>
                    <a:pt x="4488" y="436"/>
                    <a:pt x="4309" y="359"/>
                  </a:cubicBezTo>
                  <a:cubicBezTo>
                    <a:pt x="4078" y="231"/>
                    <a:pt x="3847" y="154"/>
                    <a:pt x="3591" y="103"/>
                  </a:cubicBezTo>
                  <a:cubicBezTo>
                    <a:pt x="3309" y="51"/>
                    <a:pt x="3026" y="0"/>
                    <a:pt x="2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CHALLENGES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kind of challenges </a:t>
            </a:r>
            <a:r>
              <a:rPr lang="en-SG" dirty="0" err="1"/>
              <a:t>arised</a:t>
            </a:r>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92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p:nvPr/>
        </p:nvSpPr>
        <p:spPr>
          <a:xfrm rot="-196630">
            <a:off x="4381405" y="472535"/>
            <a:ext cx="4182540" cy="419844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353" name="Google Shape;353;p35"/>
          <p:cNvSpPr txBox="1">
            <a:spLocks noGrp="1"/>
          </p:cNvSpPr>
          <p:nvPr>
            <p:ph type="subTitle" idx="1"/>
          </p:nvPr>
        </p:nvSpPr>
        <p:spPr>
          <a:xfrm>
            <a:off x="713225" y="2320150"/>
            <a:ext cx="3306000" cy="2283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Data Science student who is about to graduate, I will like to find out if there are missing skillsets, knowledge, </a:t>
            </a:r>
            <a:r>
              <a:rPr lang="en" dirty="0" err="1"/>
              <a:t>etc</a:t>
            </a:r>
            <a:r>
              <a:rPr lang="en" dirty="0"/>
              <a:t> that I can address before entering the job market and the areas that I can work on to progress well in my Data Science career</a:t>
            </a:r>
            <a:endParaRPr dirty="0"/>
          </a:p>
        </p:txBody>
      </p:sp>
      <p:pic>
        <p:nvPicPr>
          <p:cNvPr id="354" name="Google Shape;354;p35"/>
          <p:cNvPicPr preferRelativeResize="0"/>
          <p:nvPr/>
        </p:nvPicPr>
        <p:blipFill rotWithShape="1">
          <a:blip r:embed="rId3">
            <a:alphaModFix/>
          </a:blip>
          <a:srcRect t="3563" b="23411"/>
          <a:stretch/>
        </p:blipFill>
        <p:spPr>
          <a:xfrm>
            <a:off x="4857813" y="805125"/>
            <a:ext cx="3229826" cy="3533400"/>
          </a:xfrm>
          <a:prstGeom prst="rect">
            <a:avLst/>
          </a:prstGeom>
          <a:noFill/>
          <a:ln>
            <a:noFill/>
          </a:ln>
        </p:spPr>
      </p:pic>
      <p:sp>
        <p:nvSpPr>
          <p:cNvPr id="355" name="Google Shape;355;p35"/>
          <p:cNvSpPr/>
          <p:nvPr/>
        </p:nvSpPr>
        <p:spPr>
          <a:xfrm rot="-7200021">
            <a:off x="8074089" y="201926"/>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Trying to find satisfactory datasets for both job articles and job listings</a:t>
            </a:r>
          </a:p>
          <a:p>
            <a:pPr marL="742950" lvl="1" indent="-285750">
              <a:buFont typeface="Arial" panose="020B0604020202020204" pitchFamily="34" charset="0"/>
              <a:buChar char="•"/>
            </a:pPr>
            <a:r>
              <a:rPr lang="en-SG" dirty="0"/>
              <a:t>Ready ones are either too little or too much that require complex data cleaning</a:t>
            </a:r>
          </a:p>
          <a:p>
            <a:pPr marL="742950" lvl="1" indent="-285750">
              <a:buFont typeface="Arial" panose="020B0604020202020204" pitchFamily="34" charset="0"/>
              <a:buChar char="•"/>
            </a:pPr>
            <a:r>
              <a:rPr lang="en-SG" dirty="0"/>
              <a:t>Scraping requires more time but would fit requirement better</a:t>
            </a:r>
          </a:p>
          <a:p>
            <a:pPr marL="285750" lvl="0" indent="-285750" algn="l">
              <a:buFont typeface="Arial" panose="020B0604020202020204" pitchFamily="34" charset="0"/>
              <a:buChar char="•"/>
            </a:pPr>
            <a:r>
              <a:rPr lang="en-SG" dirty="0"/>
              <a:t>Require more time to conduct research and apply topic modelling due to unfamiliarity</a:t>
            </a:r>
          </a:p>
          <a:p>
            <a:pPr marL="742950" lvl="1" indent="-285750">
              <a:buFont typeface="Arial" panose="020B0604020202020204" pitchFamily="34" charset="0"/>
              <a:buChar char="•"/>
            </a:pPr>
            <a:r>
              <a:rPr lang="en-SG" dirty="0"/>
              <a:t>Many different libraries to select and implement (too much choice and confusion)</a:t>
            </a:r>
          </a:p>
          <a:p>
            <a:pPr marL="285750" lvl="0" indent="-285750" algn="l">
              <a:buFont typeface="Arial" panose="020B0604020202020204" pitchFamily="34" charset="0"/>
              <a:buChar char="•"/>
            </a:pPr>
            <a:r>
              <a:rPr lang="en-SG" dirty="0"/>
              <a:t>Require time to clean data into a suitable format before EDA and topic modelling</a:t>
            </a:r>
          </a:p>
          <a:p>
            <a:pPr marL="285750" lvl="0" indent="-285750" algn="l">
              <a:buFont typeface="Arial" panose="020B0604020202020204" pitchFamily="34" charset="0"/>
              <a:buChar char="•"/>
            </a:pPr>
            <a:r>
              <a:rPr lang="en-SG" dirty="0"/>
              <a:t>Require time to keep training the dataset until satisfy. </a:t>
            </a:r>
          </a:p>
          <a:p>
            <a:pPr marL="285750" lvl="0" indent="-285750" algn="l">
              <a:buFont typeface="Arial" panose="020B0604020202020204" pitchFamily="34" charset="0"/>
              <a:buChar char="•"/>
            </a:pPr>
            <a:r>
              <a:rPr lang="en-SG" dirty="0"/>
              <a:t>Require time and deep thinking to uncover proper topics After that still require manual checking unlike other ML solutions</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685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FUTURE PLANS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expand on the project</a:t>
            </a:r>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44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PLANS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Implement using different libraries and test which give better performance or results</a:t>
            </a:r>
          </a:p>
          <a:p>
            <a:pPr marL="742950" lvl="1" indent="-285750">
              <a:buFont typeface="Arial" panose="020B0604020202020204" pitchFamily="34" charset="0"/>
              <a:buChar char="•"/>
            </a:pPr>
            <a:r>
              <a:rPr lang="en-SG" dirty="0"/>
              <a:t>text pre-processing, </a:t>
            </a:r>
          </a:p>
          <a:p>
            <a:pPr marL="742950" lvl="1" indent="-285750">
              <a:buFont typeface="Arial" panose="020B0604020202020204" pitchFamily="34" charset="0"/>
              <a:buChar char="•"/>
            </a:pPr>
            <a:r>
              <a:rPr lang="en-SG" dirty="0"/>
              <a:t>TF-IDF/bag-of-words,</a:t>
            </a:r>
          </a:p>
          <a:p>
            <a:pPr marL="742950" lvl="1" indent="-285750">
              <a:buFont typeface="Arial" panose="020B0604020202020204" pitchFamily="34" charset="0"/>
              <a:buChar char="•"/>
            </a:pPr>
            <a:r>
              <a:rPr lang="en-SG" dirty="0"/>
              <a:t>LSA</a:t>
            </a:r>
          </a:p>
          <a:p>
            <a:pPr marL="742950" lvl="1" indent="-285750">
              <a:buFont typeface="Arial" panose="020B0604020202020204" pitchFamily="34" charset="0"/>
              <a:buChar char="•"/>
            </a:pPr>
            <a:r>
              <a:rPr lang="en-SG" dirty="0"/>
              <a:t>LDA	</a:t>
            </a:r>
          </a:p>
          <a:p>
            <a:pPr marL="285750" lvl="0" indent="-285750" algn="l">
              <a:buFont typeface="Arial" panose="020B0604020202020204" pitchFamily="34" charset="0"/>
              <a:buChar char="•"/>
            </a:pPr>
            <a:r>
              <a:rPr lang="en-SG" dirty="0"/>
              <a:t>Topic Modelling using word embedding such as BERT, Top2Vec</a:t>
            </a:r>
          </a:p>
          <a:p>
            <a:pPr marL="285750" lvl="0" indent="-285750" algn="l">
              <a:buFont typeface="Arial" panose="020B0604020202020204" pitchFamily="34" charset="0"/>
              <a:buChar char="•"/>
            </a:pPr>
            <a:r>
              <a:rPr lang="en-SG" dirty="0"/>
              <a:t>Text summarization	</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812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3"/>
          <p:cNvSpPr txBox="1">
            <a:spLocks noGrp="1"/>
          </p:cNvSpPr>
          <p:nvPr>
            <p:ph type="title"/>
          </p:nvPr>
        </p:nvSpPr>
        <p:spPr>
          <a:xfrm>
            <a:off x="4112600" y="950950"/>
            <a:ext cx="3956100" cy="77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837" name="Google Shape;837;p53"/>
          <p:cNvSpPr txBox="1">
            <a:spLocks noGrp="1"/>
          </p:cNvSpPr>
          <p:nvPr>
            <p:ph type="subTitle" idx="1"/>
          </p:nvPr>
        </p:nvSpPr>
        <p:spPr>
          <a:xfrm>
            <a:off x="4112600" y="1727650"/>
            <a:ext cx="3956100" cy="1140600"/>
          </a:xfrm>
          <a:prstGeom prst="rect">
            <a:avLst/>
          </a:prstGeom>
        </p:spPr>
        <p:txBody>
          <a:bodyPr spcFirstLastPara="1" wrap="square" lIns="91425" tIns="91425" rIns="91425" bIns="91425" anchor="t" anchorCtr="0">
            <a:noAutofit/>
          </a:bodyPr>
          <a:lstStyle/>
          <a:p>
            <a:pPr marL="0" lvl="0" indent="0"/>
            <a:r>
              <a:rPr lang="en-SG" sz="1200" dirty="0">
                <a:hlinkClick r:id="rId3"/>
              </a:rPr>
              <a:t>https://</a:t>
            </a:r>
            <a:r>
              <a:rPr lang="en-SG" sz="1200" dirty="0" err="1">
                <a:hlinkClick r:id="rId3"/>
              </a:rPr>
              <a:t>github.com</a:t>
            </a:r>
            <a:r>
              <a:rPr lang="en-SG" sz="1200" dirty="0">
                <a:hlinkClick r:id="rId3"/>
              </a:rPr>
              <a:t>/</a:t>
            </a:r>
            <a:r>
              <a:rPr lang="en-SG" sz="1200" dirty="0" err="1">
                <a:hlinkClick r:id="rId3"/>
              </a:rPr>
              <a:t>LiyanaRoslie</a:t>
            </a:r>
            <a:r>
              <a:rPr lang="en-SG" sz="1200" dirty="0">
                <a:hlinkClick r:id="rId3"/>
              </a:rPr>
              <a:t>/ds-keywords</a:t>
            </a:r>
            <a:endParaRPr lang="en" sz="1200" dirty="0"/>
          </a:p>
          <a:p>
            <a:pPr marL="0" lvl="0" indent="0" algn="r" rtl="0">
              <a:spcBef>
                <a:spcPts val="0"/>
              </a:spcBef>
              <a:spcAft>
                <a:spcPts val="0"/>
              </a:spcAft>
              <a:buNone/>
            </a:pPr>
            <a:r>
              <a:rPr lang="en" dirty="0"/>
              <a:t>Do you have any questions?</a:t>
            </a:r>
            <a:endParaRPr dirty="0"/>
          </a:p>
        </p:txBody>
      </p:sp>
      <p:sp>
        <p:nvSpPr>
          <p:cNvPr id="838" name="Google Shape;838;p53"/>
          <p:cNvSpPr txBox="1"/>
          <p:nvPr/>
        </p:nvSpPr>
        <p:spPr>
          <a:xfrm>
            <a:off x="5277200" y="4244025"/>
            <a:ext cx="2791500" cy="253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lt1"/>
                </a:solidFill>
                <a:latin typeface="Lato"/>
                <a:ea typeface="Lato"/>
                <a:cs typeface="Lato"/>
                <a:sym typeface="Lato"/>
              </a:rPr>
              <a:t>Please keep this slide for attribution.</a:t>
            </a:r>
            <a:endParaRPr sz="1200">
              <a:solidFill>
                <a:schemeClr val="lt1"/>
              </a:solidFill>
              <a:latin typeface="Lato"/>
              <a:ea typeface="Lato"/>
              <a:cs typeface="Lato"/>
              <a:sym typeface="Lato"/>
            </a:endParaRPr>
          </a:p>
        </p:txBody>
      </p:sp>
      <p:grpSp>
        <p:nvGrpSpPr>
          <p:cNvPr id="839" name="Google Shape;839;p53"/>
          <p:cNvGrpSpPr/>
          <p:nvPr/>
        </p:nvGrpSpPr>
        <p:grpSpPr>
          <a:xfrm>
            <a:off x="-460866" y="-101362"/>
            <a:ext cx="4053987" cy="4388953"/>
            <a:chOff x="-460866" y="-101362"/>
            <a:chExt cx="4053987" cy="4388953"/>
          </a:xfrm>
        </p:grpSpPr>
        <p:grpSp>
          <p:nvGrpSpPr>
            <p:cNvPr id="840" name="Google Shape;840;p53"/>
            <p:cNvGrpSpPr/>
            <p:nvPr/>
          </p:nvGrpSpPr>
          <p:grpSpPr>
            <a:xfrm rot="7176856">
              <a:off x="1605549" y="562907"/>
              <a:ext cx="847721" cy="1652996"/>
              <a:chOff x="5707511" y="544911"/>
              <a:chExt cx="312852" cy="610039"/>
            </a:xfrm>
          </p:grpSpPr>
          <p:sp>
            <p:nvSpPr>
              <p:cNvPr id="841" name="Google Shape;841;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3"/>
            <p:cNvGrpSpPr/>
            <p:nvPr/>
          </p:nvGrpSpPr>
          <p:grpSpPr>
            <a:xfrm rot="-5400000">
              <a:off x="1082520" y="3161773"/>
              <a:ext cx="846492" cy="1405144"/>
              <a:chOff x="197288" y="2680499"/>
              <a:chExt cx="1156726" cy="1920120"/>
            </a:xfrm>
          </p:grpSpPr>
          <p:sp>
            <p:nvSpPr>
              <p:cNvPr id="847" name="Google Shape;847;p53"/>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3"/>
            <p:cNvGrpSpPr/>
            <p:nvPr/>
          </p:nvGrpSpPr>
          <p:grpSpPr>
            <a:xfrm rot="4499987">
              <a:off x="-409092" y="466738"/>
              <a:ext cx="3060547" cy="2455632"/>
              <a:chOff x="6528886" y="2964335"/>
              <a:chExt cx="1013354" cy="813065"/>
            </a:xfrm>
          </p:grpSpPr>
          <p:sp>
            <p:nvSpPr>
              <p:cNvPr id="850" name="Google Shape;850;p53"/>
              <p:cNvSpPr/>
              <p:nvPr/>
            </p:nvSpPr>
            <p:spPr>
              <a:xfrm>
                <a:off x="6563511" y="3022407"/>
                <a:ext cx="978730" cy="754993"/>
              </a:xfrm>
              <a:custGeom>
                <a:avLst/>
                <a:gdLst/>
                <a:ahLst/>
                <a:cxnLst/>
                <a:rect l="l" t="t" r="r" b="b"/>
                <a:pathLst>
                  <a:path w="26798" h="20672" extrusionOk="0">
                    <a:moveTo>
                      <a:pt x="22669" y="0"/>
                    </a:moveTo>
                    <a:lnTo>
                      <a:pt x="1" y="13898"/>
                    </a:lnTo>
                    <a:lnTo>
                      <a:pt x="3309" y="19283"/>
                    </a:lnTo>
                    <a:cubicBezTo>
                      <a:pt x="3866" y="20177"/>
                      <a:pt x="4822" y="20672"/>
                      <a:pt x="5798" y="20672"/>
                    </a:cubicBezTo>
                    <a:cubicBezTo>
                      <a:pt x="6306" y="20672"/>
                      <a:pt x="6818" y="20538"/>
                      <a:pt x="7283" y="20258"/>
                    </a:cubicBezTo>
                    <a:lnTo>
                      <a:pt x="25002" y="9360"/>
                    </a:lnTo>
                    <a:cubicBezTo>
                      <a:pt x="26361" y="8513"/>
                      <a:pt x="26797" y="6744"/>
                      <a:pt x="25977" y="5385"/>
                    </a:cubicBezTo>
                    <a:lnTo>
                      <a:pt x="2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6896933" y="3285559"/>
                <a:ext cx="290354" cy="239770"/>
              </a:xfrm>
              <a:custGeom>
                <a:avLst/>
                <a:gdLst/>
                <a:ahLst/>
                <a:cxnLst/>
                <a:rect l="l" t="t" r="r" b="b"/>
                <a:pathLst>
                  <a:path w="7950" h="6565" extrusionOk="0">
                    <a:moveTo>
                      <a:pt x="6309" y="1"/>
                    </a:moveTo>
                    <a:lnTo>
                      <a:pt x="1" y="3873"/>
                    </a:lnTo>
                    <a:lnTo>
                      <a:pt x="1642" y="6565"/>
                    </a:lnTo>
                    <a:lnTo>
                      <a:pt x="7950" y="2667"/>
                    </a:lnTo>
                    <a:lnTo>
                      <a:pt x="6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6528886" y="2964335"/>
                <a:ext cx="861639" cy="565697"/>
              </a:xfrm>
              <a:custGeom>
                <a:avLst/>
                <a:gdLst/>
                <a:ahLst/>
                <a:cxnLst/>
                <a:rect l="l" t="t" r="r" b="b"/>
                <a:pathLst>
                  <a:path w="23592" h="15489" extrusionOk="0">
                    <a:moveTo>
                      <a:pt x="22617" y="0"/>
                    </a:moveTo>
                    <a:lnTo>
                      <a:pt x="0" y="13924"/>
                    </a:lnTo>
                    <a:lnTo>
                      <a:pt x="949" y="15488"/>
                    </a:lnTo>
                    <a:lnTo>
                      <a:pt x="23591" y="1564"/>
                    </a:lnTo>
                    <a:lnTo>
                      <a:pt x="226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rot="-2572">
                <a:off x="6566331" y="3023356"/>
                <a:ext cx="824709" cy="511352"/>
              </a:xfrm>
              <a:custGeom>
                <a:avLst/>
                <a:gdLst/>
                <a:ahLst/>
                <a:cxnLst/>
                <a:rect l="l" t="t" r="r" b="b"/>
                <a:pathLst>
                  <a:path w="22438" h="13771" fill="none" extrusionOk="0">
                    <a:moveTo>
                      <a:pt x="1" y="13770"/>
                    </a:moveTo>
                    <a:lnTo>
                      <a:pt x="22438" y="0"/>
                    </a:lnTo>
                  </a:path>
                </a:pathLst>
              </a:custGeom>
              <a:noFill/>
              <a:ln w="28575" cap="flat"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3"/>
            <p:cNvGrpSpPr/>
            <p:nvPr/>
          </p:nvGrpSpPr>
          <p:grpSpPr>
            <a:xfrm rot="10157233">
              <a:off x="2599127" y="2469987"/>
              <a:ext cx="847743" cy="1653038"/>
              <a:chOff x="5707511" y="544911"/>
              <a:chExt cx="312852" cy="610039"/>
            </a:xfrm>
          </p:grpSpPr>
          <p:sp>
            <p:nvSpPr>
              <p:cNvPr id="855" name="Google Shape;855;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2336661" y="1123375"/>
            <a:ext cx="4859100" cy="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PROBLEM STATEMENT</a:t>
            </a:r>
            <a:endParaRPr sz="3200" dirty="0"/>
          </a:p>
        </p:txBody>
      </p:sp>
      <p:sp>
        <p:nvSpPr>
          <p:cNvPr id="326" name="Google Shape;326;p33"/>
          <p:cNvSpPr txBox="1">
            <a:spLocks noGrp="1"/>
          </p:cNvSpPr>
          <p:nvPr>
            <p:ph type="subTitle" idx="1"/>
          </p:nvPr>
        </p:nvSpPr>
        <p:spPr>
          <a:xfrm>
            <a:off x="2344500" y="1679574"/>
            <a:ext cx="4859100" cy="185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Find what are </a:t>
            </a:r>
            <a:r>
              <a:rPr lang="en" sz="1800" u="sng" dirty="0"/>
              <a:t>topics or keywords or domains that are relevant and important in the Data Science industry</a:t>
            </a:r>
            <a:r>
              <a:rPr lang="en" sz="1800" dirty="0"/>
              <a:t> to improve the prospects of landing a Data Science job and excel in Data Science career</a:t>
            </a:r>
            <a:endParaRPr sz="1800" dirty="0"/>
          </a:p>
        </p:txBody>
      </p:sp>
      <p:pic>
        <p:nvPicPr>
          <p:cNvPr id="3074" name="Picture 2">
            <a:extLst>
              <a:ext uri="{FF2B5EF4-FFF2-40B4-BE49-F238E27FC236}">
                <a16:creationId xmlns:a16="http://schemas.microsoft.com/office/drawing/2014/main" id="{7158A33E-8D56-4942-B3BE-77E7194E4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556" y="1679573"/>
            <a:ext cx="1376254" cy="333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DATASET OVERVIEW</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the data is about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07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363" name="Google Shape;363;p36"/>
          <p:cNvSpPr txBox="1">
            <a:spLocks noGrp="1"/>
          </p:cNvSpPr>
          <p:nvPr>
            <p:ph type="subTitle" idx="1"/>
          </p:nvPr>
        </p:nvSpPr>
        <p:spPr>
          <a:xfrm>
            <a:off x="609599" y="1603160"/>
            <a:ext cx="7821126" cy="3283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t>2 different datasets:</a:t>
            </a:r>
          </a:p>
          <a:p>
            <a:pPr marL="742950" lvl="1" indent="-285750">
              <a:buFont typeface="Arial" panose="020B0604020202020204" pitchFamily="34" charset="0"/>
              <a:buChar char="•"/>
            </a:pPr>
            <a:r>
              <a:rPr lang="en-SG" sz="1400" dirty="0"/>
              <a:t>B</a:t>
            </a:r>
            <a:r>
              <a:rPr lang="en" sz="1400" dirty="0"/>
              <a:t>log articles data from </a:t>
            </a:r>
            <a:r>
              <a:rPr lang="en" sz="1400" dirty="0" err="1"/>
              <a:t>towardsdatascience.com</a:t>
            </a:r>
            <a:endParaRPr lang="en" sz="1400" dirty="0"/>
          </a:p>
          <a:p>
            <a:pPr marL="742950" lvl="1" indent="-285750">
              <a:buFont typeface="Arial" panose="020B0604020202020204" pitchFamily="34" charset="0"/>
              <a:buChar char="•"/>
            </a:pPr>
            <a:r>
              <a:rPr lang="en" sz="1400" dirty="0"/>
              <a:t>Job listings from </a:t>
            </a:r>
            <a:r>
              <a:rPr lang="en" sz="1400" dirty="0" err="1"/>
              <a:t>glassdoor.com</a:t>
            </a:r>
            <a:endParaRPr lang="en" sz="1400" dirty="0"/>
          </a:p>
          <a:p>
            <a:pPr marL="285750" lvl="0" indent="-285750" algn="l" rtl="0">
              <a:spcBef>
                <a:spcPts val="0"/>
              </a:spcBef>
              <a:spcAft>
                <a:spcPts val="0"/>
              </a:spcAft>
              <a:buFont typeface="Arial" panose="020B0604020202020204" pitchFamily="34" charset="0"/>
              <a:buChar char="•"/>
            </a:pPr>
            <a:r>
              <a:rPr lang="en-SG" sz="1400" dirty="0"/>
              <a:t>t</a:t>
            </a:r>
            <a:r>
              <a:rPr lang="en" sz="1400" dirty="0" err="1"/>
              <a:t>owardsdatascience.com</a:t>
            </a:r>
            <a:r>
              <a:rPr lang="en" sz="1400" dirty="0"/>
              <a:t> contains articles on work done in practical industry applications as well as research work in the academic field. </a:t>
            </a:r>
          </a:p>
          <a:p>
            <a:pPr marL="285750" lvl="0" indent="-285750" algn="l" rtl="0">
              <a:spcBef>
                <a:spcPts val="0"/>
              </a:spcBef>
              <a:spcAft>
                <a:spcPts val="0"/>
              </a:spcAft>
              <a:buFont typeface="Arial" panose="020B0604020202020204" pitchFamily="34" charset="0"/>
              <a:buChar char="•"/>
            </a:pPr>
            <a:r>
              <a:rPr lang="en-SG" sz="1400" dirty="0"/>
              <a:t>g</a:t>
            </a:r>
            <a:r>
              <a:rPr lang="en" sz="1400" dirty="0" err="1"/>
              <a:t>lassdoor.com</a:t>
            </a:r>
            <a:r>
              <a:rPr lang="en" sz="1400" dirty="0"/>
              <a:t> contains job listings drawn up by employers that highlight the desired skillset and knowledge that the ideal candidate should have. </a:t>
            </a:r>
          </a:p>
          <a:p>
            <a:pPr marL="742950" lvl="1" indent="-285750">
              <a:buFont typeface="Arial" panose="020B0604020202020204" pitchFamily="34" charset="0"/>
              <a:buChar char="•"/>
            </a:pPr>
            <a:r>
              <a:rPr lang="en" sz="1400" dirty="0"/>
              <a:t>represent the entry to Data Science(DS) industry and could give a sense of what kind of DS skills that are more sought after. However, as DS job market is still quite new, it might not represent the actual important skillsets but rather just the employer’s assumption</a:t>
            </a:r>
          </a:p>
          <a:p>
            <a:pPr marL="742950" lvl="1" indent="-285750">
              <a:buFont typeface="Arial" panose="020B0604020202020204" pitchFamily="34" charset="0"/>
              <a:buChar char="•"/>
            </a:pPr>
            <a:r>
              <a:rPr lang="en-SG" sz="1400" dirty="0"/>
              <a:t>D</a:t>
            </a:r>
            <a:r>
              <a:rPr lang="en" sz="1400" dirty="0" err="1"/>
              <a:t>ataset</a:t>
            </a:r>
            <a:r>
              <a:rPr lang="en" sz="1400" dirty="0"/>
              <a:t> is collected on July 10, 2020 from </a:t>
            </a:r>
            <a:r>
              <a:rPr lang="en" sz="1400" dirty="0" err="1"/>
              <a:t>glassdoor</a:t>
            </a:r>
            <a:r>
              <a:rPr lang="en" sz="1400" dirty="0"/>
              <a:t> US</a:t>
            </a:r>
          </a:p>
          <a:p>
            <a:pPr marL="285750" lvl="0" indent="-285750" algn="l" rtl="0">
              <a:spcBef>
                <a:spcPts val="0"/>
              </a:spcBef>
              <a:spcAft>
                <a:spcPts val="0"/>
              </a:spcAft>
              <a:buFont typeface="Arial" panose="020B0604020202020204" pitchFamily="34" charset="0"/>
              <a:buChar char="•"/>
            </a:pPr>
            <a:r>
              <a:rPr lang="en-SG" sz="1400" dirty="0"/>
              <a:t>Analyse and c</a:t>
            </a:r>
            <a:r>
              <a:rPr lang="en" sz="1400" dirty="0" err="1"/>
              <a:t>ompare</a:t>
            </a:r>
            <a:r>
              <a:rPr lang="en" sz="1400" dirty="0"/>
              <a:t> these 2 different </a:t>
            </a:r>
            <a:r>
              <a:rPr lang="en" sz="1400" dirty="0" err="1"/>
              <a:t>datasets’</a:t>
            </a:r>
            <a:r>
              <a:rPr lang="en" sz="1400" dirty="0"/>
              <a:t> keywords to gain a better understanding of the DS industry.</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ataset Icon 2200230">
            <a:extLst>
              <a:ext uri="{FF2B5EF4-FFF2-40B4-BE49-F238E27FC236}">
                <a16:creationId xmlns:a16="http://schemas.microsoft.com/office/drawing/2014/main" id="{582A4B49-184B-F742-890B-4D8BF46A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OVERVIEW</a:t>
            </a:r>
            <a:endParaRPr dirty="0"/>
          </a:p>
        </p:txBody>
      </p:sp>
      <p:sp>
        <p:nvSpPr>
          <p:cNvPr id="363" name="Google Shape;363;p36"/>
          <p:cNvSpPr txBox="1">
            <a:spLocks noGrp="1"/>
          </p:cNvSpPr>
          <p:nvPr>
            <p:ph type="subTitle" idx="1"/>
          </p:nvPr>
        </p:nvSpPr>
        <p:spPr>
          <a:xfrm>
            <a:off x="609599" y="1603160"/>
            <a:ext cx="7821126" cy="144484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u="sng" dirty="0">
                <a:hlinkClick r:id="rId3"/>
              </a:rPr>
              <a:t>https://www.kaggle.com/annpastushko/towards-data-science-articles-dataset-20102021</a:t>
            </a:r>
            <a:endParaRPr lang="en" dirty="0"/>
          </a:p>
          <a:p>
            <a:pPr marL="285750" lvl="0" indent="-285750" algn="l" rtl="0">
              <a:spcBef>
                <a:spcPts val="0"/>
              </a:spcBef>
              <a:spcAft>
                <a:spcPts val="0"/>
              </a:spcAft>
              <a:buFont typeface="Arial" panose="020B0604020202020204" pitchFamily="34" charset="0"/>
              <a:buChar char="•"/>
            </a:pPr>
            <a:r>
              <a:rPr lang="en" dirty="0" err="1"/>
              <a:t>TowardsDataScience</a:t>
            </a:r>
            <a:r>
              <a:rPr lang="en" dirty="0"/>
              <a:t> articles since 2010</a:t>
            </a:r>
          </a:p>
          <a:p>
            <a:pPr marL="285750" lvl="0" indent="-285750" algn="l" rtl="0">
              <a:spcBef>
                <a:spcPts val="0"/>
              </a:spcBef>
              <a:spcAft>
                <a:spcPts val="0"/>
              </a:spcAft>
              <a:buFont typeface="Arial" panose="020B0604020202020204" pitchFamily="34" charset="0"/>
              <a:buChar char="•"/>
            </a:pPr>
            <a:r>
              <a:rPr lang="en" dirty="0"/>
              <a:t>Initial: 42,660 rows of data</a:t>
            </a:r>
          </a:p>
          <a:p>
            <a:pPr marL="285750" lvl="0" indent="-285750" algn="l" rtl="0">
              <a:spcBef>
                <a:spcPts val="0"/>
              </a:spcBef>
              <a:spcAft>
                <a:spcPts val="0"/>
              </a:spcAft>
              <a:buFont typeface="Arial" panose="020B0604020202020204" pitchFamily="34" charset="0"/>
              <a:buChar char="•"/>
            </a:pPr>
            <a:r>
              <a:rPr lang="en" dirty="0"/>
              <a:t>Has duplicated content and some URL has been taken down</a:t>
            </a:r>
          </a:p>
          <a:p>
            <a:pPr marL="285750" lvl="0" indent="-285750" algn="l" rtl="0">
              <a:spcBef>
                <a:spcPts val="0"/>
              </a:spcBef>
              <a:spcAft>
                <a:spcPts val="0"/>
              </a:spcAft>
              <a:buFont typeface="Arial" panose="020B0604020202020204" pitchFamily="34" charset="0"/>
              <a:buChar char="•"/>
            </a:pPr>
            <a:r>
              <a:rPr lang="en" dirty="0"/>
              <a:t>Require further extraction of articles content via URL through web scraping</a:t>
            </a:r>
          </a:p>
          <a:p>
            <a:pPr marL="0" lvl="0" indent="0" algn="l" rtl="0">
              <a:spcBef>
                <a:spcPts val="0"/>
              </a:spcBef>
              <a:spcAft>
                <a:spcPts val="0"/>
              </a:spcAft>
              <a:buNone/>
            </a:pP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BFA4A416-CB73-244C-9564-0F1AFBE890E2}"/>
              </a:ext>
            </a:extLst>
          </p:cNvPr>
          <p:cNvPicPr>
            <a:picLocks noChangeAspect="1"/>
          </p:cNvPicPr>
          <p:nvPr/>
        </p:nvPicPr>
        <p:blipFill>
          <a:blip r:embed="rId4"/>
          <a:stretch>
            <a:fillRect/>
          </a:stretch>
        </p:blipFill>
        <p:spPr>
          <a:xfrm>
            <a:off x="856956" y="3314465"/>
            <a:ext cx="7600842" cy="1733526"/>
          </a:xfrm>
          <a:prstGeom prst="rect">
            <a:avLst/>
          </a:prstGeom>
        </p:spPr>
      </p:pic>
      <p:sp>
        <p:nvSpPr>
          <p:cNvPr id="17" name="Oval 16">
            <a:extLst>
              <a:ext uri="{FF2B5EF4-FFF2-40B4-BE49-F238E27FC236}">
                <a16:creationId xmlns:a16="http://schemas.microsoft.com/office/drawing/2014/main" id="{2E17EF5B-8265-F945-9E6E-CE0BCFFAF1B7}"/>
              </a:ext>
            </a:extLst>
          </p:cNvPr>
          <p:cNvSpPr/>
          <p:nvPr/>
        </p:nvSpPr>
        <p:spPr>
          <a:xfrm>
            <a:off x="4582160" y="3204590"/>
            <a:ext cx="2255520" cy="1862301"/>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83348BC0-13DF-8940-91CC-B67CA1F74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LISTINGS DATASET OVERVIEW</a:t>
            </a:r>
            <a:endParaRPr dirty="0"/>
          </a:p>
        </p:txBody>
      </p:sp>
      <p:sp>
        <p:nvSpPr>
          <p:cNvPr id="363" name="Google Shape;363;p36"/>
          <p:cNvSpPr txBox="1">
            <a:spLocks noGrp="1"/>
          </p:cNvSpPr>
          <p:nvPr>
            <p:ph type="subTitle" idx="1"/>
          </p:nvPr>
        </p:nvSpPr>
        <p:spPr>
          <a:xfrm>
            <a:off x="609599" y="1603160"/>
            <a:ext cx="7821126" cy="17090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hlinkClick r:id="rId3"/>
              </a:rPr>
              <a:t>https://www.kaggle.com/andrewmvd/data-scientist-jobs</a:t>
            </a:r>
            <a:endParaRPr lang="en-SG" dirty="0"/>
          </a:p>
          <a:p>
            <a:pPr marL="285750" lvl="0" indent="-285750" algn="l">
              <a:buFont typeface="Arial" panose="020B0604020202020204" pitchFamily="34" charset="0"/>
              <a:buChar char="•"/>
            </a:pPr>
            <a:r>
              <a:rPr lang="en-SG" dirty="0"/>
              <a:t>DS related job listings scraped from </a:t>
            </a:r>
            <a:r>
              <a:rPr lang="en-SG" dirty="0" err="1"/>
              <a:t>glassdoor.com</a:t>
            </a:r>
            <a:r>
              <a:rPr lang="en-SG" dirty="0"/>
              <a:t> on July 2020 in the USA region</a:t>
            </a:r>
          </a:p>
          <a:p>
            <a:pPr marL="285750" lvl="0" indent="-285750" algn="l">
              <a:buFont typeface="Arial" panose="020B0604020202020204" pitchFamily="34" charset="0"/>
              <a:buChar char="•"/>
            </a:pPr>
            <a:r>
              <a:rPr lang="en-SG" dirty="0"/>
              <a:t>3909 rows of data</a:t>
            </a:r>
          </a:p>
          <a:p>
            <a:pPr marL="285750" lvl="0" indent="-285750" algn="l">
              <a:buFont typeface="Arial" panose="020B0604020202020204" pitchFamily="34" charset="0"/>
              <a:buChar char="•"/>
            </a:pPr>
            <a:r>
              <a:rPr lang="en-SG" dirty="0"/>
              <a:t>Missing data listed as -1</a:t>
            </a:r>
          </a:p>
          <a:p>
            <a:pPr marL="285750" lvl="0" indent="-285750" algn="l">
              <a:buFont typeface="Arial" panose="020B0604020202020204" pitchFamily="34" charset="0"/>
              <a:buChar char="•"/>
            </a:pPr>
            <a:r>
              <a:rPr lang="en-SG" dirty="0"/>
              <a:t>Has some duplicate jobs listings</a:t>
            </a:r>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B9578E-1AF2-9448-94C6-DE910CE4CB9C}"/>
              </a:ext>
            </a:extLst>
          </p:cNvPr>
          <p:cNvPicPr>
            <a:picLocks noChangeAspect="1"/>
          </p:cNvPicPr>
          <p:nvPr/>
        </p:nvPicPr>
        <p:blipFill>
          <a:blip r:embed="rId4"/>
          <a:stretch>
            <a:fillRect/>
          </a:stretch>
        </p:blipFill>
        <p:spPr>
          <a:xfrm>
            <a:off x="4572000" y="2407659"/>
            <a:ext cx="2711450" cy="2505517"/>
          </a:xfrm>
          <a:prstGeom prst="rect">
            <a:avLst/>
          </a:prstGeom>
        </p:spPr>
      </p:pic>
      <p:pic>
        <p:nvPicPr>
          <p:cNvPr id="9" name="Picture 2" descr="dataset Icon 2200230">
            <a:extLst>
              <a:ext uri="{FF2B5EF4-FFF2-40B4-BE49-F238E27FC236}">
                <a16:creationId xmlns:a16="http://schemas.microsoft.com/office/drawing/2014/main" id="{CE4BE094-C024-DD44-99E2-10DFAE2AB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875343"/>
      </p:ext>
    </p:extLst>
  </p:cSld>
  <p:clrMapOvr>
    <a:masterClrMapping/>
  </p:clrMapOvr>
</p:sld>
</file>

<file path=ppt/theme/theme1.xml><?xml version="1.0" encoding="utf-8"?>
<a:theme xmlns:a="http://schemas.openxmlformats.org/drawingml/2006/main" name="Problem Solving Lesson by Slidesgo">
  <a:themeElements>
    <a:clrScheme name="Simple Light">
      <a:dk1>
        <a:srgbClr val="472D30"/>
      </a:dk1>
      <a:lt1>
        <a:srgbClr val="83424D"/>
      </a:lt1>
      <a:dk2>
        <a:srgbClr val="E26D5C"/>
      </a:dk2>
      <a:lt2>
        <a:srgbClr val="FFE1A8"/>
      </a:lt2>
      <a:accent1>
        <a:srgbClr val="FFF6E4"/>
      </a:accent1>
      <a:accent2>
        <a:srgbClr val="C9CBA3"/>
      </a:accent2>
      <a:accent3>
        <a:srgbClr val="472D30"/>
      </a:accent3>
      <a:accent4>
        <a:srgbClr val="723D46"/>
      </a:accent4>
      <a:accent5>
        <a:srgbClr val="E26D5C"/>
      </a:accent5>
      <a:accent6>
        <a:srgbClr val="FFE1A8"/>
      </a:accent6>
      <a:hlink>
        <a:srgbClr val="47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1884</TotalTime>
  <Words>1980</Words>
  <Application>Microsoft Macintosh PowerPoint</Application>
  <PresentationFormat>On-screen Show (16:9)</PresentationFormat>
  <Paragraphs>260</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Pompiere</vt:lpstr>
      <vt:lpstr>Arial</vt:lpstr>
      <vt:lpstr>Lato</vt:lpstr>
      <vt:lpstr>Problem Solving Lesson by Slidesgo</vt:lpstr>
      <vt:lpstr>Capstone Project  Liyana Roslie</vt:lpstr>
      <vt:lpstr>TABLE OF CONTENTS</vt:lpstr>
      <vt:lpstr>GOAL &amp; PROBLEM STATEMENT</vt:lpstr>
      <vt:lpstr>GOAL</vt:lpstr>
      <vt:lpstr>PROBLEM STATEMENT</vt:lpstr>
      <vt:lpstr>DATASET OVERVIEW</vt:lpstr>
      <vt:lpstr>DATASET OVERVIEW</vt:lpstr>
      <vt:lpstr>ARTICLE DATASET OVERVIEW</vt:lpstr>
      <vt:lpstr>JOB LISTINGS DATASET OVERVIEW</vt:lpstr>
      <vt:lpstr>JOB ARTICLE DATASET OVERVIEW</vt:lpstr>
      <vt:lpstr>DATA PREPROCESSING</vt:lpstr>
      <vt:lpstr>DATASET PREPROCESSING OVERVIEW </vt:lpstr>
      <vt:lpstr>DATASET PREPROCESSING </vt:lpstr>
      <vt:lpstr>ARTICLE DATASET PREPROCESSING EXAMPLE </vt:lpstr>
      <vt:lpstr>JOBS LISTINGS DATASET PREPROCESSING EXAMPLE </vt:lpstr>
      <vt:lpstr>ARTICLES STOPWORDS EXAMPLE </vt:lpstr>
      <vt:lpstr>JOBS LISTINGS STOPWORDS EXAMPLE </vt:lpstr>
      <vt:lpstr>DATA EXPLORATION</vt:lpstr>
      <vt:lpstr>MOST FREQUENT WORDS IN ARTICLES</vt:lpstr>
      <vt:lpstr>TOP 10 ARTICLES WITH MOST CLAPS</vt:lpstr>
      <vt:lpstr>TOP 10 ARTICLES WITH MOST RESPONSES</vt:lpstr>
      <vt:lpstr>MOST FREQUENT WORDS IN JOBS LISTINGS</vt:lpstr>
      <vt:lpstr>TOP 10 INDUSTRY</vt:lpstr>
      <vt:lpstr>TOP 10 SECTOR</vt:lpstr>
      <vt:lpstr>TOP 10 JOB TITLES</vt:lpstr>
      <vt:lpstr>TOP 10 SALARIES MINIMUM RANGE</vt:lpstr>
      <vt:lpstr>TOP 10 SALARIES MAXIMUM RANGE</vt:lpstr>
      <vt:lpstr>TOPIC MODELLING</vt:lpstr>
      <vt:lpstr>TOPIC MODELLING OVERVIEW</vt:lpstr>
      <vt:lpstr>ARTICLES TOPIC MODELLING – LSA + BOW</vt:lpstr>
      <vt:lpstr>ARTICLES TOPIC MODELLING – LSA + TF-IDF</vt:lpstr>
      <vt:lpstr>ARTICLES TOPIC MODELLING – LDA + BOW</vt:lpstr>
      <vt:lpstr>ARTICLES TOPIC MODELLING – LDA + TF-IDF</vt:lpstr>
      <vt:lpstr>JOBS LISTINGS TOPIC MODELLING – LSA + BOW</vt:lpstr>
      <vt:lpstr>JOBS LISTINGS TOPIC MODELLING – LSA + TF-IDF</vt:lpstr>
      <vt:lpstr>JOBS LISTINGS TOPIC MODELLING – LDA + BOW</vt:lpstr>
      <vt:lpstr>JOBS LISTINGS TOPIC MODELLING – LDA + TF-IDF</vt:lpstr>
      <vt:lpstr>CONCLUSION</vt:lpstr>
      <vt:lpstr>CHALLENGES</vt:lpstr>
      <vt:lpstr>CHALLENGES</vt:lpstr>
      <vt:lpstr>FUTURE PLANS</vt:lpstr>
      <vt:lpstr>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Liyana Roslie</cp:lastModifiedBy>
  <cp:revision>246</cp:revision>
  <dcterms:modified xsi:type="dcterms:W3CDTF">2021-06-11T15:23:03Z</dcterms:modified>
</cp:coreProperties>
</file>